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9"/>
  </p:notesMasterIdLst>
  <p:sldIdLst>
    <p:sldId id="256" r:id="rId2"/>
    <p:sldId id="257" r:id="rId3"/>
    <p:sldId id="258" r:id="rId4"/>
    <p:sldId id="259" r:id="rId5"/>
    <p:sldId id="260" r:id="rId6"/>
    <p:sldId id="261" r:id="rId7"/>
    <p:sldId id="262" r:id="rId8"/>
  </p:sldIdLst>
  <p:sldSz cx="10160000" cy="7620000"/>
  <p:notesSz cx="7620000" cy="10160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784" y="-96"/>
      </p:cViewPr>
      <p:guideLst>
        <p:guide orient="horz" pos="2400"/>
        <p:guide pos="32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762000" y="4826000"/>
            <a:ext cx="6096000" cy="45720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35945196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
        <p:cNvGrpSpPr/>
        <p:nvPr/>
      </p:nvGrpSpPr>
      <p:grpSpPr>
        <a:xfrm>
          <a:off x="0" y="0"/>
          <a:ext cx="0" cy="0"/>
          <a:chOff x="0" y="0"/>
          <a:chExt cx="0" cy="0"/>
        </a:xfrm>
      </p:grpSpPr>
      <p:sp>
        <p:nvSpPr>
          <p:cNvPr id="22" name="Shape 2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 name="Shape 23"/>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 name="Shape 3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 name="Shape 40"/>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 name="Shape 47"/>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6"/>
        <p:cNvGrpSpPr/>
        <p:nvPr/>
      </p:nvGrpSpPr>
      <p:grpSpPr>
        <a:xfrm>
          <a:off x="0" y="0"/>
          <a:ext cx="0" cy="0"/>
          <a:chOff x="0" y="0"/>
          <a:chExt cx="0" cy="0"/>
        </a:xfrm>
      </p:grpSpPr>
      <p:sp>
        <p:nvSpPr>
          <p:cNvPr id="7" name="Shape 7"/>
          <p:cNvSpPr txBox="1">
            <a:spLocks noGrp="1"/>
          </p:cNvSpPr>
          <p:nvPr>
            <p:ph type="ctrTitle"/>
          </p:nvPr>
        </p:nvSpPr>
        <p:spPr>
          <a:xfrm>
            <a:off x="914400" y="3048000"/>
            <a:ext cx="8331200" cy="1219199"/>
          </a:xfrm>
          <a:prstGeom prst="rect">
            <a:avLst/>
          </a:prstGeom>
        </p:spPr>
        <p:txBody>
          <a:bodyPr lIns="91425" tIns="91425" rIns="91425" bIns="91425" anchor="t" anchorCtr="0"/>
          <a:lstStyle>
            <a:lvl1pPr algn="ctr">
              <a:buClr>
                <a:srgbClr val="DE6600"/>
              </a:buClr>
              <a:buSzPct val="100000"/>
              <a:defRPr sz="4800">
                <a:solidFill>
                  <a:srgbClr val="DE6600"/>
                </a:solidFill>
              </a:defRPr>
            </a:lvl1pPr>
            <a:lvl2pPr algn="ctr">
              <a:buClr>
                <a:srgbClr val="DE6600"/>
              </a:buClr>
              <a:buSzPct val="100000"/>
              <a:defRPr sz="4800">
                <a:solidFill>
                  <a:srgbClr val="DE6600"/>
                </a:solidFill>
              </a:defRPr>
            </a:lvl2pPr>
            <a:lvl3pPr algn="ctr">
              <a:buClr>
                <a:srgbClr val="DE6600"/>
              </a:buClr>
              <a:buSzPct val="100000"/>
              <a:defRPr sz="4800">
                <a:solidFill>
                  <a:srgbClr val="DE6600"/>
                </a:solidFill>
              </a:defRPr>
            </a:lvl3pPr>
            <a:lvl4pPr algn="ctr">
              <a:buClr>
                <a:srgbClr val="DE6600"/>
              </a:buClr>
              <a:buSzPct val="100000"/>
              <a:defRPr sz="4800">
                <a:solidFill>
                  <a:srgbClr val="DE6600"/>
                </a:solidFill>
              </a:defRPr>
            </a:lvl4pPr>
            <a:lvl5pPr algn="ctr">
              <a:buClr>
                <a:srgbClr val="DE6600"/>
              </a:buClr>
              <a:buSzPct val="100000"/>
              <a:defRPr sz="4800">
                <a:solidFill>
                  <a:srgbClr val="DE6600"/>
                </a:solidFill>
              </a:defRPr>
            </a:lvl5pPr>
            <a:lvl6pPr algn="ctr">
              <a:buClr>
                <a:srgbClr val="DE6600"/>
              </a:buClr>
              <a:buSzPct val="100000"/>
              <a:defRPr sz="4800">
                <a:solidFill>
                  <a:srgbClr val="DE6600"/>
                </a:solidFill>
              </a:defRPr>
            </a:lvl6pPr>
            <a:lvl7pPr algn="ctr">
              <a:buClr>
                <a:srgbClr val="DE6600"/>
              </a:buClr>
              <a:buSzPct val="100000"/>
              <a:defRPr sz="4800">
                <a:solidFill>
                  <a:srgbClr val="DE6600"/>
                </a:solidFill>
              </a:defRPr>
            </a:lvl7pPr>
            <a:lvl8pPr algn="ctr">
              <a:buClr>
                <a:srgbClr val="DE6600"/>
              </a:buClr>
              <a:buSzPct val="100000"/>
              <a:defRPr sz="4800">
                <a:solidFill>
                  <a:srgbClr val="DE6600"/>
                </a:solidFill>
              </a:defRPr>
            </a:lvl8pPr>
            <a:lvl9pPr algn="ctr">
              <a:buClr>
                <a:srgbClr val="DE6600"/>
              </a:buClr>
              <a:buSzPct val="100000"/>
              <a:defRPr sz="4800">
                <a:solidFill>
                  <a:srgbClr val="DE6600"/>
                </a:solidFill>
              </a:defRPr>
            </a:lvl9pPr>
          </a:lstStyle>
          <a:p>
            <a:endParaRPr/>
          </a:p>
        </p:txBody>
      </p:sp>
      <p:sp>
        <p:nvSpPr>
          <p:cNvPr id="8" name="Shape 8"/>
          <p:cNvSpPr txBox="1">
            <a:spLocks noGrp="1"/>
          </p:cNvSpPr>
          <p:nvPr>
            <p:ph type="subTitle" idx="1"/>
          </p:nvPr>
        </p:nvSpPr>
        <p:spPr>
          <a:xfrm>
            <a:off x="1828800" y="4572000"/>
            <a:ext cx="6502399" cy="914400"/>
          </a:xfrm>
          <a:prstGeom prst="rect">
            <a:avLst/>
          </a:prstGeom>
        </p:spPr>
        <p:txBody>
          <a:bodyPr lIns="91425" tIns="91425" rIns="91425" bIns="91425" anchor="t" anchorCtr="0"/>
          <a:lstStyle>
            <a:lvl1pPr algn="ctr">
              <a:buClr>
                <a:srgbClr val="3B62AF"/>
              </a:buClr>
              <a:buSzPct val="100000"/>
              <a:defRPr sz="3200">
                <a:solidFill>
                  <a:srgbClr val="3B62AF"/>
                </a:solidFill>
              </a:defRPr>
            </a:lvl1pPr>
            <a:lvl2pPr algn="ctr">
              <a:buClr>
                <a:srgbClr val="3B62AF"/>
              </a:buClr>
              <a:buSzPct val="100000"/>
              <a:defRPr sz="3200">
                <a:solidFill>
                  <a:srgbClr val="3B62AF"/>
                </a:solidFill>
              </a:defRPr>
            </a:lvl2pPr>
            <a:lvl3pPr algn="ctr">
              <a:buClr>
                <a:srgbClr val="3B62AF"/>
              </a:buClr>
              <a:buSzPct val="100000"/>
              <a:defRPr sz="3200">
                <a:solidFill>
                  <a:srgbClr val="3B62AF"/>
                </a:solidFill>
              </a:defRPr>
            </a:lvl3pPr>
            <a:lvl4pPr algn="ctr">
              <a:buClr>
                <a:srgbClr val="3B62AF"/>
              </a:buClr>
              <a:buSzPct val="100000"/>
              <a:defRPr sz="3200">
                <a:solidFill>
                  <a:srgbClr val="3B62AF"/>
                </a:solidFill>
              </a:defRPr>
            </a:lvl4pPr>
            <a:lvl5pPr algn="ctr">
              <a:buClr>
                <a:srgbClr val="3B62AF"/>
              </a:buClr>
              <a:buSzPct val="100000"/>
              <a:defRPr sz="3200">
                <a:solidFill>
                  <a:srgbClr val="3B62AF"/>
                </a:solidFill>
              </a:defRPr>
            </a:lvl5pPr>
            <a:lvl6pPr algn="ctr">
              <a:buClr>
                <a:srgbClr val="3B62AF"/>
              </a:buClr>
              <a:buSzPct val="100000"/>
              <a:defRPr sz="3200">
                <a:solidFill>
                  <a:srgbClr val="3B62AF"/>
                </a:solidFill>
              </a:defRPr>
            </a:lvl6pPr>
            <a:lvl7pPr algn="ctr">
              <a:buClr>
                <a:srgbClr val="3B62AF"/>
              </a:buClr>
              <a:buSzPct val="100000"/>
              <a:defRPr sz="3200">
                <a:solidFill>
                  <a:srgbClr val="3B62AF"/>
                </a:solidFill>
              </a:defRPr>
            </a:lvl7pPr>
            <a:lvl8pPr algn="ctr">
              <a:buClr>
                <a:srgbClr val="3B62AF"/>
              </a:buClr>
              <a:buSzPct val="100000"/>
              <a:defRPr sz="3200">
                <a:solidFill>
                  <a:srgbClr val="3B62AF"/>
                </a:solidFill>
              </a:defRPr>
            </a:lvl8pPr>
            <a:lvl9pPr algn="ctr">
              <a:buClr>
                <a:srgbClr val="3B62AF"/>
              </a:buClr>
              <a:buSzPct val="100000"/>
              <a:defRPr sz="3200">
                <a:solidFill>
                  <a:srgbClr val="3B62AF"/>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04800" y="304800"/>
            <a:ext cx="9550400" cy="914400"/>
          </a:xfrm>
          <a:prstGeom prst="rect">
            <a:avLst/>
          </a:prstGeom>
        </p:spPr>
        <p:txBody>
          <a:bodyPr lIns="91425" tIns="91425" rIns="91425" bIns="91425" anchor="t" anchorCtr="0"/>
          <a:lstStyle>
            <a:lvl1pPr>
              <a:buClr>
                <a:srgbClr val="3B62AF"/>
              </a:buClr>
              <a:buSzPct val="99224"/>
              <a:defRPr sz="4266">
                <a:solidFill>
                  <a:srgbClr val="3B62AF"/>
                </a:solidFill>
              </a:defRPr>
            </a:lvl1pPr>
            <a:lvl2pPr>
              <a:buClr>
                <a:srgbClr val="3B62AF"/>
              </a:buClr>
              <a:buSzPct val="99224"/>
              <a:defRPr sz="4266">
                <a:solidFill>
                  <a:srgbClr val="3B62AF"/>
                </a:solidFill>
              </a:defRPr>
            </a:lvl2pPr>
            <a:lvl3pPr>
              <a:buClr>
                <a:srgbClr val="3B62AF"/>
              </a:buClr>
              <a:buSzPct val="99224"/>
              <a:defRPr sz="4266">
                <a:solidFill>
                  <a:srgbClr val="3B62AF"/>
                </a:solidFill>
              </a:defRPr>
            </a:lvl3pPr>
            <a:lvl4pPr>
              <a:buClr>
                <a:srgbClr val="3B62AF"/>
              </a:buClr>
              <a:buSzPct val="99224"/>
              <a:defRPr sz="4266">
                <a:solidFill>
                  <a:srgbClr val="3B62AF"/>
                </a:solidFill>
              </a:defRPr>
            </a:lvl4pPr>
            <a:lvl5pPr>
              <a:buClr>
                <a:srgbClr val="3B62AF"/>
              </a:buClr>
              <a:buSzPct val="99224"/>
              <a:defRPr sz="4266">
                <a:solidFill>
                  <a:srgbClr val="3B62AF"/>
                </a:solidFill>
              </a:defRPr>
            </a:lvl5pPr>
            <a:lvl6pPr>
              <a:buClr>
                <a:srgbClr val="3B62AF"/>
              </a:buClr>
              <a:buSzPct val="99224"/>
              <a:defRPr sz="4266">
                <a:solidFill>
                  <a:srgbClr val="3B62AF"/>
                </a:solidFill>
              </a:defRPr>
            </a:lvl6pPr>
            <a:lvl7pPr>
              <a:buClr>
                <a:srgbClr val="3B62AF"/>
              </a:buClr>
              <a:buSzPct val="99224"/>
              <a:defRPr sz="4266">
                <a:solidFill>
                  <a:srgbClr val="3B62AF"/>
                </a:solidFill>
              </a:defRPr>
            </a:lvl7pPr>
            <a:lvl8pPr>
              <a:buClr>
                <a:srgbClr val="3B62AF"/>
              </a:buClr>
              <a:buSzPct val="99224"/>
              <a:defRPr sz="4266">
                <a:solidFill>
                  <a:srgbClr val="3B62AF"/>
                </a:solidFill>
              </a:defRPr>
            </a:lvl8pPr>
            <a:lvl9pPr>
              <a:buClr>
                <a:srgbClr val="3B62AF"/>
              </a:buClr>
              <a:buSzPct val="99224"/>
              <a:defRPr sz="4266">
                <a:solidFill>
                  <a:srgbClr val="3B62AF"/>
                </a:solidFill>
              </a:defRPr>
            </a:lvl9pPr>
          </a:lstStyle>
          <a:p>
            <a:endParaRPr/>
          </a:p>
        </p:txBody>
      </p:sp>
      <p:sp>
        <p:nvSpPr>
          <p:cNvPr id="11" name="Shape 11"/>
          <p:cNvSpPr txBox="1">
            <a:spLocks noGrp="1"/>
          </p:cNvSpPr>
          <p:nvPr>
            <p:ph type="body" idx="1"/>
          </p:nvPr>
        </p:nvSpPr>
        <p:spPr>
          <a:xfrm>
            <a:off x="304800" y="1828800"/>
            <a:ext cx="9550400" cy="5486399"/>
          </a:xfrm>
          <a:prstGeom prst="rect">
            <a:avLst/>
          </a:prstGeom>
        </p:spPr>
        <p:txBody>
          <a:bodyPr lIns="91425" tIns="91425" rIns="91425" bIns="91425" anchor="t" anchorCtr="0"/>
          <a:lstStyle>
            <a:lvl1pPr>
              <a:buClr>
                <a:srgbClr val="444444"/>
              </a:buClr>
              <a:buSzPct val="98765"/>
              <a:defRPr sz="2666">
                <a:solidFill>
                  <a:srgbClr val="444444"/>
                </a:solidFill>
              </a:defRPr>
            </a:lvl1pPr>
            <a:lvl2pPr>
              <a:buClr>
                <a:srgbClr val="444444"/>
              </a:buClr>
              <a:buSzPct val="98765"/>
              <a:defRPr sz="2666">
                <a:solidFill>
                  <a:srgbClr val="444444"/>
                </a:solidFill>
              </a:defRPr>
            </a:lvl2pPr>
            <a:lvl3pPr>
              <a:buClr>
                <a:srgbClr val="444444"/>
              </a:buClr>
              <a:buSzPct val="98765"/>
              <a:defRPr sz="2666">
                <a:solidFill>
                  <a:srgbClr val="444444"/>
                </a:solidFill>
              </a:defRPr>
            </a:lvl3pPr>
            <a:lvl4pPr>
              <a:buClr>
                <a:srgbClr val="444444"/>
              </a:buClr>
              <a:buSzPct val="98765"/>
              <a:defRPr sz="2666">
                <a:solidFill>
                  <a:srgbClr val="444444"/>
                </a:solidFill>
              </a:defRPr>
            </a:lvl4pPr>
            <a:lvl5pPr>
              <a:buClr>
                <a:srgbClr val="444444"/>
              </a:buClr>
              <a:buSzPct val="98765"/>
              <a:defRPr sz="2666">
                <a:solidFill>
                  <a:srgbClr val="444444"/>
                </a:solidFill>
              </a:defRPr>
            </a:lvl5pPr>
            <a:lvl6pPr>
              <a:buClr>
                <a:srgbClr val="444444"/>
              </a:buClr>
              <a:buSzPct val="98765"/>
              <a:defRPr sz="2666">
                <a:solidFill>
                  <a:srgbClr val="444444"/>
                </a:solidFill>
              </a:defRPr>
            </a:lvl6pPr>
            <a:lvl7pPr>
              <a:buClr>
                <a:srgbClr val="444444"/>
              </a:buClr>
              <a:buSzPct val="98765"/>
              <a:defRPr sz="2666">
                <a:solidFill>
                  <a:srgbClr val="444444"/>
                </a:solidFill>
              </a:defRPr>
            </a:lvl7pPr>
            <a:lvl8pPr>
              <a:buClr>
                <a:srgbClr val="444444"/>
              </a:buClr>
              <a:buSzPct val="98765"/>
              <a:defRPr sz="2666">
                <a:solidFill>
                  <a:srgbClr val="444444"/>
                </a:solidFill>
              </a:defRPr>
            </a:lvl8pPr>
            <a:lvl9pPr>
              <a:buClr>
                <a:srgbClr val="444444"/>
              </a:buClr>
              <a:buSzPct val="98765"/>
              <a:defRPr sz="2666">
                <a:solidFill>
                  <a:srgbClr val="444444"/>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04800" y="304800"/>
            <a:ext cx="9550400" cy="914400"/>
          </a:xfrm>
          <a:prstGeom prst="rect">
            <a:avLst/>
          </a:prstGeom>
        </p:spPr>
        <p:txBody>
          <a:bodyPr lIns="91425" tIns="91425" rIns="91425" bIns="91425" anchor="t" anchorCtr="0"/>
          <a:lstStyle>
            <a:lvl1pPr>
              <a:buClr>
                <a:srgbClr val="3B62AF"/>
              </a:buClr>
              <a:buSzPct val="99224"/>
              <a:defRPr sz="4266">
                <a:solidFill>
                  <a:srgbClr val="3B62AF"/>
                </a:solidFill>
              </a:defRPr>
            </a:lvl1pPr>
            <a:lvl2pPr>
              <a:buClr>
                <a:srgbClr val="3B62AF"/>
              </a:buClr>
              <a:buSzPct val="99224"/>
              <a:defRPr sz="4266">
                <a:solidFill>
                  <a:srgbClr val="3B62AF"/>
                </a:solidFill>
              </a:defRPr>
            </a:lvl2pPr>
            <a:lvl3pPr>
              <a:buClr>
                <a:srgbClr val="3B62AF"/>
              </a:buClr>
              <a:buSzPct val="99224"/>
              <a:defRPr sz="4266">
                <a:solidFill>
                  <a:srgbClr val="3B62AF"/>
                </a:solidFill>
              </a:defRPr>
            </a:lvl3pPr>
            <a:lvl4pPr>
              <a:buClr>
                <a:srgbClr val="3B62AF"/>
              </a:buClr>
              <a:buSzPct val="99224"/>
              <a:defRPr sz="4266">
                <a:solidFill>
                  <a:srgbClr val="3B62AF"/>
                </a:solidFill>
              </a:defRPr>
            </a:lvl4pPr>
            <a:lvl5pPr>
              <a:buClr>
                <a:srgbClr val="3B62AF"/>
              </a:buClr>
              <a:buSzPct val="99224"/>
              <a:defRPr sz="4266">
                <a:solidFill>
                  <a:srgbClr val="3B62AF"/>
                </a:solidFill>
              </a:defRPr>
            </a:lvl5pPr>
            <a:lvl6pPr>
              <a:buClr>
                <a:srgbClr val="3B62AF"/>
              </a:buClr>
              <a:buSzPct val="99224"/>
              <a:defRPr sz="4266">
                <a:solidFill>
                  <a:srgbClr val="3B62AF"/>
                </a:solidFill>
              </a:defRPr>
            </a:lvl6pPr>
            <a:lvl7pPr>
              <a:buClr>
                <a:srgbClr val="3B62AF"/>
              </a:buClr>
              <a:buSzPct val="99224"/>
              <a:defRPr sz="4266">
                <a:solidFill>
                  <a:srgbClr val="3B62AF"/>
                </a:solidFill>
              </a:defRPr>
            </a:lvl7pPr>
            <a:lvl8pPr>
              <a:buClr>
                <a:srgbClr val="3B62AF"/>
              </a:buClr>
              <a:buSzPct val="99224"/>
              <a:defRPr sz="4266">
                <a:solidFill>
                  <a:srgbClr val="3B62AF"/>
                </a:solidFill>
              </a:defRPr>
            </a:lvl8pPr>
            <a:lvl9pPr>
              <a:buClr>
                <a:srgbClr val="3B62AF"/>
              </a:buClr>
              <a:buSzPct val="99224"/>
              <a:defRPr sz="4266">
                <a:solidFill>
                  <a:srgbClr val="3B62AF"/>
                </a:solidFill>
              </a:defRPr>
            </a:lvl9pPr>
          </a:lstStyle>
          <a:p>
            <a:endParaRPr/>
          </a:p>
        </p:txBody>
      </p:sp>
      <p:sp>
        <p:nvSpPr>
          <p:cNvPr id="14" name="Shape 14"/>
          <p:cNvSpPr txBox="1">
            <a:spLocks noGrp="1"/>
          </p:cNvSpPr>
          <p:nvPr>
            <p:ph type="body" idx="1"/>
          </p:nvPr>
        </p:nvSpPr>
        <p:spPr>
          <a:xfrm>
            <a:off x="304800" y="1828800"/>
            <a:ext cx="4470399" cy="5486399"/>
          </a:xfrm>
          <a:prstGeom prst="rect">
            <a:avLst/>
          </a:prstGeom>
        </p:spPr>
        <p:txBody>
          <a:bodyPr lIns="91425" tIns="91425" rIns="91425" bIns="91425" anchor="t" anchorCtr="0"/>
          <a:lstStyle>
            <a:lvl1pPr>
              <a:buClr>
                <a:srgbClr val="444444"/>
              </a:buClr>
              <a:buSzPct val="98765"/>
              <a:defRPr sz="2666">
                <a:solidFill>
                  <a:srgbClr val="444444"/>
                </a:solidFill>
              </a:defRPr>
            </a:lvl1pPr>
            <a:lvl2pPr>
              <a:buClr>
                <a:srgbClr val="444444"/>
              </a:buClr>
              <a:buSzPct val="98765"/>
              <a:defRPr sz="2666">
                <a:solidFill>
                  <a:srgbClr val="444444"/>
                </a:solidFill>
              </a:defRPr>
            </a:lvl2pPr>
            <a:lvl3pPr>
              <a:buClr>
                <a:srgbClr val="444444"/>
              </a:buClr>
              <a:buSzPct val="98765"/>
              <a:defRPr sz="2666">
                <a:solidFill>
                  <a:srgbClr val="444444"/>
                </a:solidFill>
              </a:defRPr>
            </a:lvl3pPr>
            <a:lvl4pPr>
              <a:buClr>
                <a:srgbClr val="444444"/>
              </a:buClr>
              <a:buSzPct val="98765"/>
              <a:defRPr sz="2666">
                <a:solidFill>
                  <a:srgbClr val="444444"/>
                </a:solidFill>
              </a:defRPr>
            </a:lvl4pPr>
            <a:lvl5pPr>
              <a:buClr>
                <a:srgbClr val="444444"/>
              </a:buClr>
              <a:buSzPct val="98765"/>
              <a:defRPr sz="2666">
                <a:solidFill>
                  <a:srgbClr val="444444"/>
                </a:solidFill>
              </a:defRPr>
            </a:lvl5pPr>
            <a:lvl6pPr>
              <a:buClr>
                <a:srgbClr val="444444"/>
              </a:buClr>
              <a:buSzPct val="98765"/>
              <a:defRPr sz="2666">
                <a:solidFill>
                  <a:srgbClr val="444444"/>
                </a:solidFill>
              </a:defRPr>
            </a:lvl6pPr>
            <a:lvl7pPr>
              <a:buClr>
                <a:srgbClr val="444444"/>
              </a:buClr>
              <a:buSzPct val="98765"/>
              <a:defRPr sz="2666">
                <a:solidFill>
                  <a:srgbClr val="444444"/>
                </a:solidFill>
              </a:defRPr>
            </a:lvl7pPr>
            <a:lvl8pPr>
              <a:buClr>
                <a:srgbClr val="444444"/>
              </a:buClr>
              <a:buSzPct val="98765"/>
              <a:defRPr sz="2666">
                <a:solidFill>
                  <a:srgbClr val="444444"/>
                </a:solidFill>
              </a:defRPr>
            </a:lvl8pPr>
            <a:lvl9pPr>
              <a:buClr>
                <a:srgbClr val="444444"/>
              </a:buClr>
              <a:buSzPct val="98765"/>
              <a:defRPr sz="2666">
                <a:solidFill>
                  <a:srgbClr val="444444"/>
                </a:solidFill>
              </a:defRPr>
            </a:lvl9pPr>
          </a:lstStyle>
          <a:p>
            <a:endParaRPr/>
          </a:p>
        </p:txBody>
      </p:sp>
      <p:sp>
        <p:nvSpPr>
          <p:cNvPr id="15" name="Shape 15"/>
          <p:cNvSpPr txBox="1">
            <a:spLocks noGrp="1"/>
          </p:cNvSpPr>
          <p:nvPr>
            <p:ph type="body" idx="2"/>
          </p:nvPr>
        </p:nvSpPr>
        <p:spPr>
          <a:xfrm>
            <a:off x="5384800" y="1828800"/>
            <a:ext cx="4470399" cy="5486399"/>
          </a:xfrm>
          <a:prstGeom prst="rect">
            <a:avLst/>
          </a:prstGeom>
        </p:spPr>
        <p:txBody>
          <a:bodyPr lIns="91425" tIns="91425" rIns="91425" bIns="91425" anchor="t" anchorCtr="0"/>
          <a:lstStyle>
            <a:lvl1pPr>
              <a:buClr>
                <a:srgbClr val="444444"/>
              </a:buClr>
              <a:buSzPct val="98765"/>
              <a:defRPr sz="2666">
                <a:solidFill>
                  <a:srgbClr val="444444"/>
                </a:solidFill>
              </a:defRPr>
            </a:lvl1pPr>
            <a:lvl2pPr>
              <a:buClr>
                <a:srgbClr val="444444"/>
              </a:buClr>
              <a:buSzPct val="98765"/>
              <a:defRPr sz="2666">
                <a:solidFill>
                  <a:srgbClr val="444444"/>
                </a:solidFill>
              </a:defRPr>
            </a:lvl2pPr>
            <a:lvl3pPr>
              <a:buClr>
                <a:srgbClr val="444444"/>
              </a:buClr>
              <a:buSzPct val="98765"/>
              <a:defRPr sz="2666">
                <a:solidFill>
                  <a:srgbClr val="444444"/>
                </a:solidFill>
              </a:defRPr>
            </a:lvl3pPr>
            <a:lvl4pPr>
              <a:buClr>
                <a:srgbClr val="444444"/>
              </a:buClr>
              <a:buSzPct val="98765"/>
              <a:defRPr sz="2666">
                <a:solidFill>
                  <a:srgbClr val="444444"/>
                </a:solidFill>
              </a:defRPr>
            </a:lvl4pPr>
            <a:lvl5pPr>
              <a:buClr>
                <a:srgbClr val="444444"/>
              </a:buClr>
              <a:buSzPct val="98765"/>
              <a:defRPr sz="2666">
                <a:solidFill>
                  <a:srgbClr val="444444"/>
                </a:solidFill>
              </a:defRPr>
            </a:lvl5pPr>
            <a:lvl6pPr>
              <a:buClr>
                <a:srgbClr val="444444"/>
              </a:buClr>
              <a:buSzPct val="98765"/>
              <a:defRPr sz="2666">
                <a:solidFill>
                  <a:srgbClr val="444444"/>
                </a:solidFill>
              </a:defRPr>
            </a:lvl6pPr>
            <a:lvl7pPr>
              <a:buClr>
                <a:srgbClr val="444444"/>
              </a:buClr>
              <a:buSzPct val="98765"/>
              <a:defRPr sz="2666">
                <a:solidFill>
                  <a:srgbClr val="444444"/>
                </a:solidFill>
              </a:defRPr>
            </a:lvl7pPr>
            <a:lvl8pPr>
              <a:buClr>
                <a:srgbClr val="444444"/>
              </a:buClr>
              <a:buSzPct val="98765"/>
              <a:defRPr sz="2666">
                <a:solidFill>
                  <a:srgbClr val="444444"/>
                </a:solidFill>
              </a:defRPr>
            </a:lvl8pPr>
            <a:lvl9pPr>
              <a:buClr>
                <a:srgbClr val="444444"/>
              </a:buClr>
              <a:buSzPct val="98765"/>
              <a:defRPr sz="2666">
                <a:solidFill>
                  <a:srgbClr val="444444"/>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6"/>
        <p:cNvGrpSpPr/>
        <p:nvPr/>
      </p:nvGrpSpPr>
      <p:grpSpPr>
        <a:xfrm>
          <a:off x="0" y="0"/>
          <a:ext cx="0" cy="0"/>
          <a:chOff x="0" y="0"/>
          <a:chExt cx="0" cy="0"/>
        </a:xfrm>
      </p:grpSpPr>
      <p:sp>
        <p:nvSpPr>
          <p:cNvPr id="17" name="Shape 17"/>
          <p:cNvSpPr txBox="1">
            <a:spLocks noGrp="1"/>
          </p:cNvSpPr>
          <p:nvPr>
            <p:ph type="body" idx="1"/>
          </p:nvPr>
        </p:nvSpPr>
        <p:spPr>
          <a:xfrm>
            <a:off x="304800" y="6705600"/>
            <a:ext cx="9550400" cy="609599"/>
          </a:xfrm>
          <a:prstGeom prst="rect">
            <a:avLst/>
          </a:prstGeom>
        </p:spPr>
        <p:txBody>
          <a:bodyPr lIns="91425" tIns="91425" rIns="91425" bIns="91425" anchor="t" anchorCtr="0"/>
          <a:lstStyle>
            <a:lvl1pPr algn="ctr">
              <a:buClr>
                <a:srgbClr val="3B62AF"/>
              </a:buClr>
              <a:buSzPct val="100000"/>
              <a:defRPr sz="3200">
                <a:solidFill>
                  <a:srgbClr val="3B62AF"/>
                </a:solidFill>
              </a:defRPr>
            </a:lvl1pPr>
            <a:lvl2pPr algn="ctr">
              <a:buClr>
                <a:srgbClr val="3B62AF"/>
              </a:buClr>
              <a:buSzPct val="100000"/>
              <a:defRPr sz="3200">
                <a:solidFill>
                  <a:srgbClr val="3B62AF"/>
                </a:solidFill>
              </a:defRPr>
            </a:lvl2pPr>
            <a:lvl3pPr algn="ctr">
              <a:buClr>
                <a:srgbClr val="3B62AF"/>
              </a:buClr>
              <a:buSzPct val="100000"/>
              <a:defRPr sz="3200">
                <a:solidFill>
                  <a:srgbClr val="3B62AF"/>
                </a:solidFill>
              </a:defRPr>
            </a:lvl3pPr>
            <a:lvl4pPr algn="ctr">
              <a:buClr>
                <a:srgbClr val="3B62AF"/>
              </a:buClr>
              <a:buSzPct val="100000"/>
              <a:defRPr sz="3200">
                <a:solidFill>
                  <a:srgbClr val="3B62AF"/>
                </a:solidFill>
              </a:defRPr>
            </a:lvl4pPr>
            <a:lvl5pPr algn="ctr">
              <a:buClr>
                <a:srgbClr val="3B62AF"/>
              </a:buClr>
              <a:buSzPct val="100000"/>
              <a:defRPr sz="3200">
                <a:solidFill>
                  <a:srgbClr val="3B62AF"/>
                </a:solidFill>
              </a:defRPr>
            </a:lvl5pPr>
            <a:lvl6pPr algn="ctr">
              <a:buClr>
                <a:srgbClr val="3B62AF"/>
              </a:buClr>
              <a:buSzPct val="100000"/>
              <a:defRPr sz="3200">
                <a:solidFill>
                  <a:srgbClr val="3B62AF"/>
                </a:solidFill>
              </a:defRPr>
            </a:lvl6pPr>
            <a:lvl7pPr algn="ctr">
              <a:buClr>
                <a:srgbClr val="3B62AF"/>
              </a:buClr>
              <a:buSzPct val="100000"/>
              <a:defRPr sz="3200">
                <a:solidFill>
                  <a:srgbClr val="3B62AF"/>
                </a:solidFill>
              </a:defRPr>
            </a:lvl7pPr>
            <a:lvl8pPr algn="ctr">
              <a:buClr>
                <a:srgbClr val="3B62AF"/>
              </a:buClr>
              <a:buSzPct val="100000"/>
              <a:defRPr sz="3200">
                <a:solidFill>
                  <a:srgbClr val="3B62AF"/>
                </a:solidFill>
              </a:defRPr>
            </a:lvl8pPr>
            <a:lvl9pPr algn="ctr">
              <a:buClr>
                <a:srgbClr val="3B62AF"/>
              </a:buClr>
              <a:buSzPct val="100000"/>
              <a:defRPr sz="3200">
                <a:solidFill>
                  <a:srgbClr val="3B62AF"/>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stretch>
            <a:fillRect/>
          </a:stretch>
        </a:blipFill>
        <a:effectLst/>
      </p:bgPr>
    </p:bg>
    <p:spTree>
      <p:nvGrpSpPr>
        <p:cNvPr id="1" name="Shape 4"/>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4" Type="http://schemas.openxmlformats.org/officeDocument/2006/relationships/image" Target="../media/image6.jp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914400" y="3048000"/>
            <a:ext cx="8407399" cy="1295400"/>
          </a:xfrm>
          <a:prstGeom prst="rect">
            <a:avLst/>
          </a:prstGeom>
        </p:spPr>
        <p:txBody>
          <a:bodyPr lIns="38100" tIns="38100" rIns="38100" bIns="38100" anchor="t" anchorCtr="0">
            <a:spAutoFit/>
          </a:bodyPr>
          <a:lstStyle/>
          <a:p>
            <a:pPr algn="ctr" rtl="0">
              <a:lnSpc>
                <a:spcPct val="100000"/>
              </a:lnSpc>
              <a:buNone/>
            </a:pPr>
            <a:r>
              <a:rPr lang="en-US" sz="4800">
                <a:solidFill>
                  <a:srgbClr val="DE6600"/>
                </a:solidFill>
                <a:latin typeface="Arial"/>
                <a:ea typeface="Arial"/>
                <a:cs typeface="Arial"/>
                <a:sym typeface="Arial"/>
              </a:rPr>
              <a:t>Simpson's Diversity Index</a:t>
            </a:r>
          </a:p>
        </p:txBody>
      </p:sp>
      <p:sp>
        <p:nvSpPr>
          <p:cNvPr id="20" name="Shape 20"/>
          <p:cNvSpPr txBox="1">
            <a:spLocks noGrp="1"/>
          </p:cNvSpPr>
          <p:nvPr>
            <p:ph type="subTitle" idx="1"/>
          </p:nvPr>
        </p:nvSpPr>
        <p:spPr>
          <a:xfrm>
            <a:off x="1828800" y="4572000"/>
            <a:ext cx="6578599" cy="990599"/>
          </a:xfrm>
          <a:prstGeom prst="rect">
            <a:avLst/>
          </a:prstGeom>
        </p:spPr>
        <p:txBody>
          <a:bodyPr lIns="38100" tIns="38100" rIns="38100" bIns="38100" anchor="t" anchorCtr="0">
            <a:spAutoFit/>
          </a:bodyPr>
          <a:lstStyle/>
          <a:p>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04800" y="304800"/>
            <a:ext cx="9626599" cy="990599"/>
          </a:xfrm>
          <a:prstGeom prst="rect">
            <a:avLst/>
          </a:prstGeom>
        </p:spPr>
        <p:txBody>
          <a:bodyPr lIns="38100" tIns="38100" rIns="38100" bIns="38100" anchor="t" anchorCtr="0">
            <a:spAutoFit/>
          </a:bodyPr>
          <a:lstStyle/>
          <a:p>
            <a:pPr rtl="0">
              <a:lnSpc>
                <a:spcPct val="100000"/>
              </a:lnSpc>
              <a:buNone/>
            </a:pPr>
            <a:r>
              <a:rPr lang="en-US" sz="4266">
                <a:solidFill>
                  <a:srgbClr val="3B62AF"/>
                </a:solidFill>
                <a:latin typeface="Arial"/>
                <a:ea typeface="Arial"/>
                <a:cs typeface="Arial"/>
                <a:sym typeface="Arial"/>
              </a:rPr>
              <a:t>What it measures</a:t>
            </a:r>
          </a:p>
        </p:txBody>
      </p:sp>
      <p:sp>
        <p:nvSpPr>
          <p:cNvPr id="26" name="Shape 26"/>
          <p:cNvSpPr txBox="1">
            <a:spLocks noGrp="1"/>
          </p:cNvSpPr>
          <p:nvPr>
            <p:ph type="body" idx="1"/>
          </p:nvPr>
        </p:nvSpPr>
        <p:spPr>
          <a:xfrm>
            <a:off x="237525" y="2020200"/>
            <a:ext cx="6649674" cy="1992824"/>
          </a:xfrm>
          <a:prstGeom prst="rect">
            <a:avLst/>
          </a:prstGeom>
        </p:spPr>
        <p:txBody>
          <a:bodyPr lIns="38100" tIns="38100" rIns="38100" bIns="38100" anchor="t" anchorCtr="0">
            <a:spAutoFit/>
          </a:bodyPr>
          <a:lstStyle/>
          <a:p>
            <a:pPr marL="381000" marR="0" lvl="0" indent="-239028" rtl="0">
              <a:lnSpc>
                <a:spcPct val="100000"/>
              </a:lnSpc>
              <a:spcBef>
                <a:spcPts val="0"/>
              </a:spcBef>
              <a:spcAft>
                <a:spcPts val="0"/>
              </a:spcAft>
              <a:buClr>
                <a:srgbClr val="444444"/>
              </a:buClr>
              <a:buSzPct val="98807"/>
              <a:buFont typeface="Arial"/>
              <a:buAutoNum type="arabicPeriod"/>
            </a:pPr>
            <a:r>
              <a:rPr lang="en-US" sz="2964">
                <a:solidFill>
                  <a:srgbClr val="444444"/>
                </a:solidFill>
                <a:latin typeface="Arial"/>
                <a:ea typeface="Arial"/>
                <a:cs typeface="Arial"/>
                <a:sym typeface="Arial"/>
              </a:rPr>
              <a:t>3 separate measures of  diversity.  We will use Simpson's Reciprocal Index. </a:t>
            </a:r>
          </a:p>
        </p:txBody>
      </p:sp>
      <p:sp>
        <p:nvSpPr>
          <p:cNvPr id="27" name="Shape 27"/>
          <p:cNvSpPr/>
          <p:nvPr/>
        </p:nvSpPr>
        <p:spPr>
          <a:xfrm>
            <a:off x="7024375" y="293600"/>
            <a:ext cx="2833324" cy="1869674"/>
          </a:xfrm>
          <a:prstGeom prst="rect">
            <a:avLst/>
          </a:prstGeom>
          <a:blipFill>
            <a:blip r:embed="rId3"/>
            <a:stretch>
              <a:fillRect/>
            </a:stretch>
          </a:blipFill>
        </p:spPr>
      </p:sp>
      <p:sp>
        <p:nvSpPr>
          <p:cNvPr id="28" name="Shape 28"/>
          <p:cNvSpPr txBox="1"/>
          <p:nvPr/>
        </p:nvSpPr>
        <p:spPr>
          <a:xfrm>
            <a:off x="626725" y="3962550"/>
            <a:ext cx="8990324" cy="2262425"/>
          </a:xfrm>
          <a:prstGeom prst="rect">
            <a:avLst/>
          </a:prstGeom>
        </p:spPr>
        <p:txBody>
          <a:bodyPr lIns="38100" tIns="38100" rIns="38100" bIns="38100" anchor="t" anchorCtr="0">
            <a:spAutoFit/>
          </a:bodyPr>
          <a:lstStyle/>
          <a:p>
            <a:pPr rtl="0">
              <a:lnSpc>
                <a:spcPct val="100000"/>
              </a:lnSpc>
              <a:buNone/>
            </a:pPr>
            <a:r>
              <a:rPr lang="en-US" sz="2972">
                <a:solidFill>
                  <a:srgbClr val="444444"/>
                </a:solidFill>
                <a:latin typeface="Arial"/>
                <a:ea typeface="Arial"/>
                <a:cs typeface="Arial"/>
                <a:sym typeface="Arial"/>
              </a:rPr>
              <a:t>2.The higher the D value, the greater the diversity.  The lowest D can be is one, and the highest is the number of different species found. </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04800" y="0"/>
            <a:ext cx="9621274" cy="985000"/>
          </a:xfrm>
          <a:prstGeom prst="rect">
            <a:avLst/>
          </a:prstGeom>
        </p:spPr>
        <p:txBody>
          <a:bodyPr lIns="38100" tIns="38100" rIns="38100" bIns="38100" anchor="t" anchorCtr="0">
            <a:spAutoFit/>
          </a:bodyPr>
          <a:lstStyle/>
          <a:p>
            <a:pPr rtl="0">
              <a:lnSpc>
                <a:spcPct val="100000"/>
              </a:lnSpc>
              <a:buNone/>
            </a:pPr>
            <a:r>
              <a:rPr lang="en-US" sz="4266">
                <a:solidFill>
                  <a:srgbClr val="3B62AF"/>
                </a:solidFill>
                <a:latin typeface="Arial"/>
                <a:ea typeface="Arial"/>
                <a:cs typeface="Arial"/>
                <a:sym typeface="Arial"/>
              </a:rPr>
              <a:t>What it measures</a:t>
            </a:r>
          </a:p>
        </p:txBody>
      </p:sp>
      <p:sp>
        <p:nvSpPr>
          <p:cNvPr id="34" name="Shape 34"/>
          <p:cNvSpPr txBox="1"/>
          <p:nvPr/>
        </p:nvSpPr>
        <p:spPr>
          <a:xfrm>
            <a:off x="406400" y="711175"/>
            <a:ext cx="9404625" cy="1018924"/>
          </a:xfrm>
          <a:prstGeom prst="rect">
            <a:avLst/>
          </a:prstGeom>
        </p:spPr>
        <p:txBody>
          <a:bodyPr lIns="38100" tIns="38100" rIns="38100" bIns="38100" anchor="t" anchorCtr="0">
            <a:spAutoFit/>
          </a:bodyPr>
          <a:lstStyle/>
          <a:p>
            <a:pPr rtl="0">
              <a:lnSpc>
                <a:spcPct val="100000"/>
              </a:lnSpc>
              <a:buNone/>
            </a:pPr>
            <a:r>
              <a:rPr lang="en-US" sz="2933" b="0" u="sng">
                <a:solidFill>
                  <a:srgbClr val="000000"/>
                </a:solidFill>
                <a:latin typeface="Arial"/>
                <a:ea typeface="Arial"/>
                <a:cs typeface="Arial"/>
                <a:sym typeface="Arial"/>
              </a:rPr>
              <a:t>c. Diversity is a function of two measures</a:t>
            </a:r>
            <a:r>
              <a:rPr lang="en-US" sz="2933" b="0">
                <a:solidFill>
                  <a:srgbClr val="000000"/>
                </a:solidFill>
                <a:latin typeface="Arial"/>
                <a:ea typeface="Arial"/>
                <a:cs typeface="Arial"/>
                <a:sym typeface="Arial"/>
              </a:rPr>
              <a:t>: </a:t>
            </a:r>
            <a:r>
              <a:rPr lang="en-US" sz="2933" b="0">
                <a:solidFill>
                  <a:srgbClr val="FF9900"/>
                </a:solidFill>
                <a:latin typeface="Arial"/>
                <a:ea typeface="Arial"/>
                <a:cs typeface="Arial"/>
                <a:sym typeface="Arial"/>
              </a:rPr>
              <a:t>richness</a:t>
            </a:r>
            <a:r>
              <a:rPr lang="en-US" sz="2933" b="0">
                <a:solidFill>
                  <a:srgbClr val="000000"/>
                </a:solidFill>
                <a:latin typeface="Arial"/>
                <a:ea typeface="Arial"/>
                <a:cs typeface="Arial"/>
                <a:sym typeface="Arial"/>
              </a:rPr>
              <a:t> and </a:t>
            </a:r>
            <a:r>
              <a:rPr lang="en-US" sz="2933" b="0">
                <a:solidFill>
                  <a:srgbClr val="FF9900"/>
                </a:solidFill>
                <a:latin typeface="Arial"/>
                <a:ea typeface="Arial"/>
                <a:cs typeface="Arial"/>
                <a:sym typeface="Arial"/>
              </a:rPr>
              <a:t>abundance</a:t>
            </a:r>
            <a:r>
              <a:rPr lang="en-US" sz="2933" b="0">
                <a:solidFill>
                  <a:srgbClr val="000000"/>
                </a:solidFill>
                <a:latin typeface="Arial"/>
                <a:ea typeface="Arial"/>
                <a:cs typeface="Arial"/>
                <a:sym typeface="Arial"/>
              </a:rPr>
              <a:t>.   </a:t>
            </a:r>
          </a:p>
          <a:p>
            <a:endParaRPr lang="en-US" sz="2933" b="0">
              <a:solidFill>
                <a:srgbClr val="000000"/>
              </a:solidFill>
              <a:latin typeface="Arial"/>
              <a:ea typeface="Arial"/>
              <a:cs typeface="Arial"/>
              <a:sym typeface="Arial"/>
            </a:endParaRPr>
          </a:p>
          <a:p>
            <a:endParaRPr lang="en-US" sz="2933" b="0">
              <a:solidFill>
                <a:srgbClr val="000000"/>
              </a:solidFill>
              <a:latin typeface="Arial"/>
              <a:ea typeface="Arial"/>
              <a:cs typeface="Arial"/>
              <a:sym typeface="Arial"/>
            </a:endParaRPr>
          </a:p>
        </p:txBody>
      </p:sp>
      <p:sp>
        <p:nvSpPr>
          <p:cNvPr id="35" name="Shape 35"/>
          <p:cNvSpPr txBox="1"/>
          <p:nvPr/>
        </p:nvSpPr>
        <p:spPr>
          <a:xfrm>
            <a:off x="812800" y="1828800"/>
            <a:ext cx="8965024" cy="2652975"/>
          </a:xfrm>
          <a:prstGeom prst="rect">
            <a:avLst/>
          </a:prstGeom>
        </p:spPr>
        <p:txBody>
          <a:bodyPr lIns="38100" tIns="38100" rIns="38100" bIns="38100" anchor="t" anchorCtr="0">
            <a:spAutoFit/>
          </a:bodyPr>
          <a:lstStyle/>
          <a:p>
            <a:pPr rtl="0">
              <a:lnSpc>
                <a:spcPct val="100000"/>
              </a:lnSpc>
              <a:buNone/>
            </a:pPr>
            <a:r>
              <a:rPr lang="en-US" sz="2666">
                <a:solidFill>
                  <a:srgbClr val="444444"/>
                </a:solidFill>
                <a:latin typeface="Arial"/>
                <a:ea typeface="Arial"/>
                <a:cs typeface="Arial"/>
                <a:sym typeface="Arial"/>
              </a:rPr>
              <a:t>i. Richness is the number of </a:t>
            </a:r>
            <a:r>
              <a:rPr lang="en-US" sz="2666">
                <a:solidFill>
                  <a:srgbClr val="FF9900"/>
                </a:solidFill>
                <a:latin typeface="Arial"/>
                <a:ea typeface="Arial"/>
                <a:cs typeface="Arial"/>
                <a:sym typeface="Arial"/>
              </a:rPr>
              <a:t>species</a:t>
            </a:r>
            <a:r>
              <a:rPr lang="en-US" sz="2666">
                <a:solidFill>
                  <a:srgbClr val="444444"/>
                </a:solidFill>
                <a:latin typeface="Arial"/>
                <a:ea typeface="Arial"/>
                <a:cs typeface="Arial"/>
                <a:sym typeface="Arial"/>
              </a:rPr>
              <a:t> per sample.  Does not consider the </a:t>
            </a:r>
            <a:r>
              <a:rPr lang="en-US" sz="2666">
                <a:solidFill>
                  <a:srgbClr val="FF9900"/>
                </a:solidFill>
                <a:latin typeface="Arial"/>
                <a:ea typeface="Arial"/>
                <a:cs typeface="Arial"/>
                <a:sym typeface="Arial"/>
              </a:rPr>
              <a:t>abundance</a:t>
            </a:r>
            <a:r>
              <a:rPr lang="en-US" sz="2666">
                <a:solidFill>
                  <a:srgbClr val="444444"/>
                </a:solidFill>
                <a:latin typeface="Arial"/>
                <a:ea typeface="Arial"/>
                <a:cs typeface="Arial"/>
                <a:sym typeface="Arial"/>
              </a:rPr>
              <a:t> of species present. </a:t>
            </a:r>
          </a:p>
          <a:p>
            <a:endParaRPr lang="en-US" sz="2666">
              <a:solidFill>
                <a:srgbClr val="444444"/>
              </a:solidFill>
              <a:latin typeface="Arial"/>
              <a:ea typeface="Arial"/>
              <a:cs typeface="Arial"/>
              <a:sym typeface="Arial"/>
            </a:endParaRPr>
          </a:p>
          <a:p>
            <a:pPr rtl="0">
              <a:lnSpc>
                <a:spcPct val="100000"/>
              </a:lnSpc>
              <a:buNone/>
            </a:pPr>
            <a:r>
              <a:rPr lang="en-US" sz="2666">
                <a:solidFill>
                  <a:srgbClr val="444444"/>
                </a:solidFill>
                <a:latin typeface="Arial"/>
                <a:ea typeface="Arial"/>
                <a:cs typeface="Arial"/>
                <a:sym typeface="Arial"/>
              </a:rPr>
              <a:t>Ex: One daisy has a much influence on richness as does a patch of 1000 buttercups. </a:t>
            </a:r>
          </a:p>
        </p:txBody>
      </p:sp>
      <p:sp>
        <p:nvSpPr>
          <p:cNvPr id="36" name="Shape 36"/>
          <p:cNvSpPr txBox="1"/>
          <p:nvPr/>
        </p:nvSpPr>
        <p:spPr>
          <a:xfrm>
            <a:off x="812800" y="4063975"/>
            <a:ext cx="8965024" cy="1995724"/>
          </a:xfrm>
          <a:prstGeom prst="rect">
            <a:avLst/>
          </a:prstGeom>
        </p:spPr>
        <p:txBody>
          <a:bodyPr lIns="38100" tIns="38100" rIns="38100" bIns="38100" anchor="t" anchorCtr="0">
            <a:spAutoFit/>
          </a:bodyPr>
          <a:lstStyle/>
          <a:p>
            <a:pPr rtl="0">
              <a:lnSpc>
                <a:spcPct val="100000"/>
              </a:lnSpc>
              <a:buNone/>
            </a:pPr>
            <a:r>
              <a:rPr lang="en-US" sz="2666">
                <a:solidFill>
                  <a:srgbClr val="444444"/>
                </a:solidFill>
                <a:latin typeface="Arial"/>
                <a:ea typeface="Arial"/>
                <a:cs typeface="Arial"/>
                <a:sym typeface="Arial"/>
              </a:rPr>
              <a:t>ii. Evenness is a measure of the </a:t>
            </a:r>
            <a:r>
              <a:rPr lang="en-US" sz="2666">
                <a:solidFill>
                  <a:srgbClr val="FF9900"/>
                </a:solidFill>
                <a:latin typeface="Arial"/>
                <a:ea typeface="Arial"/>
                <a:cs typeface="Arial"/>
                <a:sym typeface="Arial"/>
              </a:rPr>
              <a:t>relative abundance</a:t>
            </a:r>
            <a:r>
              <a:rPr lang="en-US" sz="2666">
                <a:solidFill>
                  <a:srgbClr val="444444"/>
                </a:solidFill>
                <a:latin typeface="Arial"/>
                <a:ea typeface="Arial"/>
                <a:cs typeface="Arial"/>
                <a:sym typeface="Arial"/>
              </a:rPr>
              <a:t> of difference species. </a:t>
            </a:r>
          </a:p>
        </p:txBody>
      </p:sp>
      <p:sp>
        <p:nvSpPr>
          <p:cNvPr id="37" name="Shape 37"/>
          <p:cNvSpPr/>
          <p:nvPr/>
        </p:nvSpPr>
        <p:spPr>
          <a:xfrm>
            <a:off x="1727200" y="4992375"/>
            <a:ext cx="6713899" cy="2209024"/>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Effect transition="in" filter="fade">
                                      <p:cBhvr>
                                        <p:cTn id="7" dur="1000"/>
                                        <p:tgtEl>
                                          <p:spTgt spid="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
                                            <p:txEl>
                                              <p:pRg st="1" end="1"/>
                                            </p:txEl>
                                          </p:spTgt>
                                        </p:tgtEl>
                                        <p:attrNameLst>
                                          <p:attrName>style.visibility</p:attrName>
                                        </p:attrNameLst>
                                      </p:cBhvr>
                                      <p:to>
                                        <p:strVal val="visible"/>
                                      </p:to>
                                    </p:set>
                                    <p:animEffect transition="in" filter="fade">
                                      <p:cBhvr>
                                        <p:cTn id="12" dur="1000"/>
                                        <p:tgtEl>
                                          <p:spTgt spid="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5">
                                            <p:txEl>
                                              <p:pRg st="2" end="2"/>
                                            </p:txEl>
                                          </p:spTgt>
                                        </p:tgtEl>
                                        <p:attrNameLst>
                                          <p:attrName>style.visibility</p:attrName>
                                        </p:attrNameLst>
                                      </p:cBhvr>
                                      <p:to>
                                        <p:strVal val="visible"/>
                                      </p:to>
                                    </p:set>
                                    <p:animEffect transition="in" filter="fade">
                                      <p:cBhvr>
                                        <p:cTn id="17" dur="1000"/>
                                        <p:tgtEl>
                                          <p:spTgt spid="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6">
                                            <p:txEl>
                                              <p:pRg st="0" end="0"/>
                                            </p:txEl>
                                          </p:spTgt>
                                        </p:tgtEl>
                                        <p:attrNameLst>
                                          <p:attrName>style.visibility</p:attrName>
                                        </p:attrNameLst>
                                      </p:cBhvr>
                                      <p:to>
                                        <p:strVal val="visible"/>
                                      </p:to>
                                    </p:set>
                                    <p:animEffect transition="in" filter="fade">
                                      <p:cBhvr>
                                        <p:cTn id="22" dur="1000"/>
                                        <p:tgtEl>
                                          <p:spTgt spid="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304800" y="304800"/>
            <a:ext cx="9626599" cy="990599"/>
          </a:xfrm>
          <a:prstGeom prst="rect">
            <a:avLst/>
          </a:prstGeom>
        </p:spPr>
        <p:txBody>
          <a:bodyPr lIns="38100" tIns="38100" rIns="38100" bIns="38100" anchor="t" anchorCtr="0">
            <a:spAutoFit/>
          </a:bodyPr>
          <a:lstStyle/>
          <a:p>
            <a:pPr rtl="0">
              <a:lnSpc>
                <a:spcPct val="100000"/>
              </a:lnSpc>
              <a:buNone/>
            </a:pPr>
            <a:r>
              <a:rPr lang="en-US" sz="4266">
                <a:solidFill>
                  <a:srgbClr val="3B62AF"/>
                </a:solidFill>
                <a:latin typeface="Arial"/>
                <a:ea typeface="Arial"/>
                <a:cs typeface="Arial"/>
                <a:sym typeface="Arial"/>
              </a:rPr>
              <a:t>Pair - Share</a:t>
            </a:r>
          </a:p>
        </p:txBody>
      </p:sp>
      <p:sp>
        <p:nvSpPr>
          <p:cNvPr id="43" name="Shape 43"/>
          <p:cNvSpPr txBox="1">
            <a:spLocks noGrp="1"/>
          </p:cNvSpPr>
          <p:nvPr>
            <p:ph type="body" idx="1"/>
          </p:nvPr>
        </p:nvSpPr>
        <p:spPr>
          <a:xfrm>
            <a:off x="304800" y="1320800"/>
            <a:ext cx="9632799" cy="2333715"/>
          </a:xfrm>
          <a:prstGeom prst="rect">
            <a:avLst/>
          </a:prstGeom>
        </p:spPr>
        <p:txBody>
          <a:bodyPr wrap="square" lIns="38100" tIns="38100" rIns="38100" bIns="38100" anchor="t" anchorCtr="0">
            <a:spAutoFit/>
          </a:bodyPr>
          <a:lstStyle/>
          <a:p>
            <a:pPr marL="0" marR="0" indent="0" rtl="0">
              <a:lnSpc>
                <a:spcPct val="100000"/>
              </a:lnSpc>
              <a:spcBef>
                <a:spcPts val="0"/>
              </a:spcBef>
              <a:spcAft>
                <a:spcPts val="0"/>
              </a:spcAft>
              <a:buNone/>
            </a:pPr>
            <a:r>
              <a:rPr lang="en-US" sz="2933" b="0" i="1" dirty="0">
                <a:solidFill>
                  <a:srgbClr val="000000"/>
                </a:solidFill>
                <a:latin typeface="Arial"/>
                <a:ea typeface="Arial"/>
                <a:cs typeface="Arial"/>
                <a:sym typeface="Arial"/>
              </a:rPr>
              <a:t>Two different fields are sampled for wildflowers. The sample from the first field consists of 300 daisies, 335 dandelions and 365 buttercups. The sample from the  second field comprises 20 daisies, 49 dandelions and 931 buttercups.  </a:t>
            </a:r>
            <a:r>
              <a:rPr lang="en-US" sz="2933" b="1" i="1" dirty="0">
                <a:solidFill>
                  <a:srgbClr val="000000"/>
                </a:solidFill>
                <a:latin typeface="Arial"/>
                <a:ea typeface="Arial"/>
                <a:cs typeface="Arial"/>
                <a:sym typeface="Arial"/>
              </a:rPr>
              <a:t>Evaluate richness and evenness.</a:t>
            </a:r>
          </a:p>
        </p:txBody>
      </p:sp>
      <p:sp>
        <p:nvSpPr>
          <p:cNvPr id="44" name="Shape 44"/>
          <p:cNvSpPr/>
          <p:nvPr/>
        </p:nvSpPr>
        <p:spPr>
          <a:xfrm>
            <a:off x="1299675" y="4267200"/>
            <a:ext cx="7387349" cy="2913600"/>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04800" y="304800"/>
            <a:ext cx="9626599" cy="990599"/>
          </a:xfrm>
          <a:prstGeom prst="rect">
            <a:avLst/>
          </a:prstGeom>
        </p:spPr>
        <p:txBody>
          <a:bodyPr lIns="38100" tIns="38100" rIns="38100" bIns="38100" anchor="t" anchorCtr="0">
            <a:spAutoFit/>
          </a:bodyPr>
          <a:lstStyle/>
          <a:p>
            <a:pPr rtl="0">
              <a:lnSpc>
                <a:spcPct val="100000"/>
              </a:lnSpc>
              <a:buNone/>
            </a:pPr>
            <a:r>
              <a:rPr lang="en-US" sz="4266">
                <a:solidFill>
                  <a:srgbClr val="3B62AF"/>
                </a:solidFill>
                <a:latin typeface="Arial"/>
                <a:ea typeface="Arial"/>
                <a:cs typeface="Arial"/>
                <a:sym typeface="Arial"/>
              </a:rPr>
              <a:t>Method</a:t>
            </a:r>
          </a:p>
        </p:txBody>
      </p:sp>
      <p:sp>
        <p:nvSpPr>
          <p:cNvPr id="50" name="Shape 50"/>
          <p:cNvSpPr txBox="1">
            <a:spLocks noGrp="1"/>
          </p:cNvSpPr>
          <p:nvPr>
            <p:ph type="body" idx="1"/>
          </p:nvPr>
        </p:nvSpPr>
        <p:spPr>
          <a:xfrm>
            <a:off x="292250" y="1824875"/>
            <a:ext cx="8525125" cy="2034574"/>
          </a:xfrm>
          <a:prstGeom prst="rect">
            <a:avLst/>
          </a:prstGeom>
        </p:spPr>
        <p:txBody>
          <a:bodyPr lIns="38100" tIns="38100" rIns="38100" bIns="38100" anchor="t" anchorCtr="0">
            <a:spAutoFit/>
          </a:bodyPr>
          <a:lstStyle/>
          <a:p>
            <a:pPr marL="381000" marR="0" lvl="0" indent="-239028" rtl="0">
              <a:lnSpc>
                <a:spcPct val="100000"/>
              </a:lnSpc>
              <a:spcBef>
                <a:spcPts val="0"/>
              </a:spcBef>
              <a:spcAft>
                <a:spcPts val="0"/>
              </a:spcAft>
              <a:buClr>
                <a:srgbClr val="444444"/>
              </a:buClr>
              <a:buSzPct val="98807"/>
              <a:buFont typeface="Arial"/>
              <a:buAutoNum type="arabicPeriod"/>
            </a:pPr>
            <a:r>
              <a:rPr lang="en-US" sz="2964">
                <a:solidFill>
                  <a:srgbClr val="444444"/>
                </a:solidFill>
                <a:latin typeface="Arial"/>
                <a:ea typeface="Arial"/>
                <a:cs typeface="Arial"/>
                <a:sym typeface="Arial"/>
              </a:rPr>
              <a:t>Sample the area using a quadrat </a:t>
            </a:r>
          </a:p>
        </p:txBody>
      </p:sp>
      <p:sp>
        <p:nvSpPr>
          <p:cNvPr id="51" name="Shape 51"/>
          <p:cNvSpPr/>
          <p:nvPr/>
        </p:nvSpPr>
        <p:spPr>
          <a:xfrm>
            <a:off x="6705600" y="250725"/>
            <a:ext cx="3144150" cy="3061674"/>
          </a:xfrm>
          <a:prstGeom prst="rect">
            <a:avLst/>
          </a:prstGeom>
          <a:blipFill>
            <a:blip r:embed="rId3"/>
            <a:stretch>
              <a:fillRect/>
            </a:stretch>
          </a:blipFill>
        </p:spPr>
      </p:sp>
      <p:sp>
        <p:nvSpPr>
          <p:cNvPr id="52" name="Shape 52"/>
          <p:cNvSpPr txBox="1">
            <a:spLocks noGrp="1"/>
          </p:cNvSpPr>
          <p:nvPr>
            <p:ph type="body" idx="2"/>
          </p:nvPr>
        </p:nvSpPr>
        <p:spPr>
          <a:xfrm>
            <a:off x="406400" y="3556000"/>
            <a:ext cx="5498474" cy="3391650"/>
          </a:xfrm>
          <a:prstGeom prst="rect">
            <a:avLst/>
          </a:prstGeom>
        </p:spPr>
        <p:txBody>
          <a:bodyPr lIns="38100" tIns="38100" rIns="38100" bIns="38100" anchor="t" anchorCtr="0">
            <a:spAutoFit/>
          </a:bodyPr>
          <a:lstStyle/>
          <a:p>
            <a:pPr rtl="0">
              <a:lnSpc>
                <a:spcPct val="100000"/>
              </a:lnSpc>
              <a:buNone/>
            </a:pPr>
            <a:r>
              <a:rPr lang="en-US" sz="3294">
                <a:solidFill>
                  <a:srgbClr val="444444"/>
                </a:solidFill>
                <a:latin typeface="Arial"/>
                <a:ea typeface="Arial"/>
                <a:cs typeface="Arial"/>
                <a:sym typeface="Arial"/>
              </a:rPr>
              <a:t>2. To determine the number of samples needed - plot number of species found until the number </a:t>
            </a:r>
            <a:r>
              <a:rPr lang="en-US" sz="2666">
                <a:solidFill>
                  <a:srgbClr val="444444"/>
                </a:solidFill>
                <a:latin typeface="Arial"/>
                <a:ea typeface="Arial"/>
                <a:cs typeface="Arial"/>
                <a:sym typeface="Arial"/>
              </a:rPr>
              <a:t>plateaus</a:t>
            </a:r>
            <a:r>
              <a:rPr lang="en-US" sz="3294">
                <a:solidFill>
                  <a:srgbClr val="444444"/>
                </a:solidFill>
                <a:latin typeface="Arial"/>
                <a:ea typeface="Arial"/>
                <a:cs typeface="Arial"/>
                <a:sym typeface="Arial"/>
              </a:rPr>
              <a:t> ...this indicates your sample size is large enough to be accurate. </a:t>
            </a:r>
          </a:p>
        </p:txBody>
      </p:sp>
      <p:sp>
        <p:nvSpPr>
          <p:cNvPr id="53" name="Shape 53"/>
          <p:cNvSpPr/>
          <p:nvPr/>
        </p:nvSpPr>
        <p:spPr>
          <a:xfrm>
            <a:off x="5994400" y="3556000"/>
            <a:ext cx="3979199" cy="3084424"/>
          </a:xfrm>
          <a:prstGeom prst="rect">
            <a:avLst/>
          </a:prstGeom>
          <a:blipFill>
            <a:blip r:embed="rId4"/>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fade">
                                      <p:cBhvr>
                                        <p:cTn id="7" dur="1000"/>
                                        <p:tgtEl>
                                          <p:spTgt spid="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304800" y="304800"/>
            <a:ext cx="9626599" cy="990599"/>
          </a:xfrm>
          <a:prstGeom prst="rect">
            <a:avLst/>
          </a:prstGeom>
        </p:spPr>
        <p:txBody>
          <a:bodyPr lIns="38100" tIns="38100" rIns="38100" bIns="38100" anchor="t" anchorCtr="0">
            <a:spAutoFit/>
          </a:bodyPr>
          <a:lstStyle/>
          <a:p>
            <a:pPr rtl="0">
              <a:lnSpc>
                <a:spcPct val="100000"/>
              </a:lnSpc>
              <a:buNone/>
            </a:pPr>
            <a:r>
              <a:rPr lang="en-US" sz="4266">
                <a:solidFill>
                  <a:srgbClr val="3B62AF"/>
                </a:solidFill>
                <a:latin typeface="Arial"/>
                <a:ea typeface="Arial"/>
                <a:cs typeface="Arial"/>
                <a:sym typeface="Arial"/>
              </a:rPr>
              <a:t>Method</a:t>
            </a:r>
          </a:p>
        </p:txBody>
      </p:sp>
      <p:sp>
        <p:nvSpPr>
          <p:cNvPr id="59" name="Shape 59"/>
          <p:cNvSpPr txBox="1">
            <a:spLocks noGrp="1"/>
          </p:cNvSpPr>
          <p:nvPr>
            <p:ph type="body" idx="1"/>
          </p:nvPr>
        </p:nvSpPr>
        <p:spPr>
          <a:xfrm>
            <a:off x="304800" y="1219200"/>
            <a:ext cx="8525125" cy="2034574"/>
          </a:xfrm>
          <a:prstGeom prst="rect">
            <a:avLst/>
          </a:prstGeom>
        </p:spPr>
        <p:txBody>
          <a:bodyPr lIns="38100" tIns="38100" rIns="38100" bIns="38100" anchor="t" anchorCtr="0">
            <a:spAutoFit/>
          </a:bodyPr>
          <a:lstStyle/>
          <a:p>
            <a:pPr rtl="0">
              <a:lnSpc>
                <a:spcPct val="100000"/>
              </a:lnSpc>
              <a:buNone/>
            </a:pPr>
            <a:r>
              <a:rPr lang="en-US" sz="2964">
                <a:solidFill>
                  <a:srgbClr val="444444"/>
                </a:solidFill>
                <a:latin typeface="Arial"/>
                <a:ea typeface="Arial"/>
                <a:cs typeface="Arial"/>
                <a:sym typeface="Arial"/>
              </a:rPr>
              <a:t>3.  Record the number of species present (identifying is not </a:t>
            </a:r>
            <a:r>
              <a:rPr lang="en-US" sz="2961">
                <a:solidFill>
                  <a:srgbClr val="444444"/>
                </a:solidFill>
                <a:latin typeface="Arial"/>
                <a:ea typeface="Arial"/>
                <a:cs typeface="Arial"/>
                <a:sym typeface="Arial"/>
              </a:rPr>
              <a:t>necessary as long as different species can be distinguished</a:t>
            </a:r>
            <a:r>
              <a:rPr lang="en-US" sz="2964">
                <a:solidFill>
                  <a:srgbClr val="444444"/>
                </a:solidFill>
                <a:latin typeface="Arial"/>
                <a:ea typeface="Arial"/>
                <a:cs typeface="Arial"/>
                <a:sym typeface="Arial"/>
              </a:rPr>
              <a:t>).</a:t>
            </a:r>
          </a:p>
        </p:txBody>
      </p:sp>
      <p:sp>
        <p:nvSpPr>
          <p:cNvPr id="60" name="Shape 60"/>
          <p:cNvSpPr txBox="1">
            <a:spLocks noGrp="1"/>
          </p:cNvSpPr>
          <p:nvPr>
            <p:ph type="body" idx="2"/>
          </p:nvPr>
        </p:nvSpPr>
        <p:spPr>
          <a:xfrm>
            <a:off x="304800" y="3352800"/>
            <a:ext cx="5397724" cy="3298925"/>
          </a:xfrm>
          <a:prstGeom prst="rect">
            <a:avLst/>
          </a:prstGeom>
        </p:spPr>
        <p:txBody>
          <a:bodyPr lIns="38100" tIns="38100" rIns="38100" bIns="38100" anchor="t" anchorCtr="0">
            <a:spAutoFit/>
          </a:bodyPr>
          <a:lstStyle/>
          <a:p>
            <a:pPr rtl="0">
              <a:lnSpc>
                <a:spcPct val="100000"/>
              </a:lnSpc>
              <a:buNone/>
            </a:pPr>
            <a:r>
              <a:rPr lang="en-US" sz="3294" dirty="0">
                <a:solidFill>
                  <a:srgbClr val="444444"/>
                </a:solidFill>
                <a:latin typeface="Arial"/>
                <a:ea typeface="Arial"/>
                <a:cs typeface="Arial"/>
                <a:sym typeface="Arial"/>
              </a:rPr>
              <a:t>4.  Plug numbers into formula. </a:t>
            </a:r>
          </a:p>
        </p:txBody>
      </p:sp>
      <p:sp>
        <p:nvSpPr>
          <p:cNvPr id="61" name="Shape 61"/>
          <p:cNvSpPr txBox="1"/>
          <p:nvPr/>
        </p:nvSpPr>
        <p:spPr>
          <a:xfrm>
            <a:off x="5588000" y="3556000"/>
            <a:ext cx="4797224" cy="3359072"/>
          </a:xfrm>
          <a:prstGeom prst="rect">
            <a:avLst/>
          </a:prstGeom>
        </p:spPr>
        <p:txBody>
          <a:bodyPr lIns="38100" tIns="38100" rIns="38100" bIns="38100" anchor="t" anchorCtr="0">
            <a:spAutoFit/>
          </a:bodyPr>
          <a:lstStyle/>
          <a:p>
            <a:pPr rtl="0">
              <a:lnSpc>
                <a:spcPct val="100000"/>
              </a:lnSpc>
              <a:buNone/>
            </a:pPr>
            <a:r>
              <a:rPr lang="en-US" sz="2666" b="0" i="1" dirty="0">
                <a:solidFill>
                  <a:srgbClr val="FF9900"/>
                </a:solidFill>
                <a:latin typeface="Arial"/>
                <a:ea typeface="Arial"/>
                <a:cs typeface="Arial"/>
                <a:sym typeface="Arial"/>
              </a:rPr>
              <a:t>D </a:t>
            </a:r>
            <a:r>
              <a:rPr lang="en-US" sz="2666" b="0" dirty="0">
                <a:solidFill>
                  <a:srgbClr val="FF9900"/>
                </a:solidFill>
                <a:latin typeface="Arial"/>
                <a:ea typeface="Arial"/>
                <a:cs typeface="Arial"/>
                <a:sym typeface="Arial"/>
              </a:rPr>
              <a:t>= </a:t>
            </a:r>
          </a:p>
          <a:p>
            <a:pPr rtl="0">
              <a:lnSpc>
                <a:spcPct val="100000"/>
              </a:lnSpc>
              <a:buNone/>
            </a:pPr>
            <a:endParaRPr lang="en-US" sz="2666" b="0" dirty="0" smtClean="0">
              <a:solidFill>
                <a:srgbClr val="FF9900"/>
              </a:solidFill>
              <a:latin typeface="Arial"/>
              <a:ea typeface="Arial"/>
              <a:cs typeface="Arial"/>
              <a:sym typeface="Arial"/>
            </a:endParaRPr>
          </a:p>
          <a:p>
            <a:pPr rtl="0">
              <a:lnSpc>
                <a:spcPct val="100000"/>
              </a:lnSpc>
              <a:buNone/>
            </a:pPr>
            <a:r>
              <a:rPr lang="en-US" sz="2666" b="0" dirty="0" smtClean="0">
                <a:solidFill>
                  <a:srgbClr val="FF9900"/>
                </a:solidFill>
                <a:latin typeface="Arial"/>
                <a:ea typeface="Arial"/>
                <a:cs typeface="Arial"/>
                <a:sym typeface="Arial"/>
              </a:rPr>
              <a:t>N</a:t>
            </a:r>
            <a:r>
              <a:rPr lang="en-US" sz="2666" b="0" i="1" dirty="0" smtClean="0">
                <a:solidFill>
                  <a:srgbClr val="FF9900"/>
                </a:solidFill>
                <a:latin typeface="Arial"/>
                <a:ea typeface="Arial"/>
                <a:cs typeface="Arial"/>
                <a:sym typeface="Arial"/>
              </a:rPr>
              <a:t> </a:t>
            </a:r>
            <a:r>
              <a:rPr lang="en-US" sz="2666" b="0" dirty="0">
                <a:solidFill>
                  <a:srgbClr val="FF9900"/>
                </a:solidFill>
                <a:latin typeface="Arial"/>
                <a:ea typeface="Arial"/>
                <a:cs typeface="Arial"/>
                <a:sym typeface="Arial"/>
              </a:rPr>
              <a:t>=</a:t>
            </a:r>
            <a:br>
              <a:rPr lang="en-US" sz="2666" b="0" dirty="0">
                <a:solidFill>
                  <a:srgbClr val="FF9900"/>
                </a:solidFill>
                <a:latin typeface="Arial"/>
                <a:ea typeface="Arial"/>
                <a:cs typeface="Arial"/>
                <a:sym typeface="Arial"/>
              </a:rPr>
            </a:br>
            <a:r>
              <a:rPr lang="en-US" sz="2666" b="0" dirty="0">
                <a:solidFill>
                  <a:srgbClr val="FF9900"/>
                </a:solidFill>
                <a:latin typeface="Arial"/>
                <a:ea typeface="Arial"/>
                <a:cs typeface="Arial"/>
                <a:sym typeface="Arial"/>
              </a:rPr>
              <a:t> </a:t>
            </a:r>
            <a:r>
              <a:rPr lang="en-US" sz="2666" b="0" i="1" dirty="0">
                <a:solidFill>
                  <a:srgbClr val="FF9900"/>
                </a:solidFill>
                <a:latin typeface="Arial"/>
                <a:ea typeface="Arial"/>
                <a:cs typeface="Arial"/>
                <a:sym typeface="Arial"/>
              </a:rPr>
              <a:t/>
            </a:r>
            <a:br>
              <a:rPr lang="en-US" sz="2666" b="0" i="1" dirty="0">
                <a:solidFill>
                  <a:srgbClr val="FF9900"/>
                </a:solidFill>
                <a:latin typeface="Arial"/>
                <a:ea typeface="Arial"/>
                <a:cs typeface="Arial"/>
                <a:sym typeface="Arial"/>
              </a:rPr>
            </a:br>
            <a:r>
              <a:rPr lang="en-US" sz="2666" b="0" i="1" dirty="0">
                <a:solidFill>
                  <a:srgbClr val="FF9900"/>
                </a:solidFill>
                <a:latin typeface="Arial"/>
                <a:ea typeface="Arial"/>
                <a:cs typeface="Arial"/>
                <a:sym typeface="Arial"/>
              </a:rPr>
              <a:t>n </a:t>
            </a:r>
            <a:r>
              <a:rPr lang="en-US" sz="2666" b="0" dirty="0">
                <a:solidFill>
                  <a:srgbClr val="FF9900"/>
                </a:solidFill>
                <a:latin typeface="Arial"/>
                <a:ea typeface="Arial"/>
                <a:cs typeface="Arial"/>
                <a:sym typeface="Arial"/>
              </a:rPr>
              <a:t>= </a:t>
            </a:r>
            <a:endParaRPr lang="en-US" sz="2666" b="0" dirty="0" smtClean="0">
              <a:solidFill>
                <a:srgbClr val="FF9900"/>
              </a:solidFill>
              <a:latin typeface="Arial"/>
              <a:ea typeface="Arial"/>
              <a:cs typeface="Arial"/>
              <a:sym typeface="Arial"/>
            </a:endParaRPr>
          </a:p>
          <a:p>
            <a:pPr rtl="0">
              <a:lnSpc>
                <a:spcPct val="100000"/>
              </a:lnSpc>
              <a:buNone/>
            </a:pPr>
            <a:endParaRPr lang="en-US" sz="2666" dirty="0">
              <a:solidFill>
                <a:srgbClr val="FF9900"/>
              </a:solidFill>
            </a:endParaRPr>
          </a:p>
          <a:p>
            <a:pPr rtl="0">
              <a:lnSpc>
                <a:spcPct val="100000"/>
              </a:lnSpc>
              <a:buNone/>
            </a:pPr>
            <a:endParaRPr lang="en-US" sz="2666" b="0" dirty="0" smtClean="0">
              <a:solidFill>
                <a:srgbClr val="FF9900"/>
              </a:solidFill>
              <a:latin typeface="Arial"/>
              <a:ea typeface="Arial"/>
              <a:cs typeface="Arial"/>
              <a:sym typeface="Arial"/>
            </a:endParaRPr>
          </a:p>
          <a:p>
            <a:pPr rtl="0">
              <a:lnSpc>
                <a:spcPct val="100000"/>
              </a:lnSpc>
              <a:buNone/>
            </a:pPr>
            <a:r>
              <a:rPr lang="en-US" sz="2666" b="0" dirty="0" err="1" smtClean="0">
                <a:solidFill>
                  <a:srgbClr val="FF9900"/>
                </a:solidFill>
                <a:latin typeface="Arial"/>
                <a:ea typeface="Arial"/>
                <a:cs typeface="Arial"/>
                <a:sym typeface="Arial"/>
              </a:rPr>
              <a:t>Σ</a:t>
            </a:r>
            <a:r>
              <a:rPr lang="en-US" sz="2666" dirty="0" smtClean="0">
                <a:solidFill>
                  <a:srgbClr val="FF9900"/>
                </a:solidFill>
              </a:rPr>
              <a:t>= </a:t>
            </a:r>
            <a:endParaRPr lang="en-US" sz="2666" b="0" dirty="0">
              <a:solidFill>
                <a:srgbClr val="FF9900"/>
              </a:solidFill>
              <a:latin typeface="Arial"/>
              <a:ea typeface="Arial"/>
              <a:cs typeface="Arial"/>
              <a:sym typeface="Arial"/>
            </a:endParaRPr>
          </a:p>
        </p:txBody>
      </p:sp>
      <p:sp>
        <p:nvSpPr>
          <p:cNvPr id="62" name="Shape 62"/>
          <p:cNvSpPr txBox="1"/>
          <p:nvPr/>
        </p:nvSpPr>
        <p:spPr>
          <a:xfrm>
            <a:off x="6604000" y="3454375"/>
            <a:ext cx="2460099" cy="637574"/>
          </a:xfrm>
          <a:prstGeom prst="rect">
            <a:avLst/>
          </a:prstGeom>
        </p:spPr>
        <p:txBody>
          <a:bodyPr lIns="38100" tIns="38100" rIns="38100" bIns="38100" anchor="t" anchorCtr="0">
            <a:spAutoFit/>
          </a:bodyPr>
          <a:lstStyle/>
          <a:p>
            <a:pPr rtl="0">
              <a:lnSpc>
                <a:spcPct val="100000"/>
              </a:lnSpc>
              <a:buNone/>
            </a:pPr>
            <a:r>
              <a:rPr lang="en-US" sz="2666">
                <a:solidFill>
                  <a:srgbClr val="444444"/>
                </a:solidFill>
                <a:latin typeface="Arial"/>
                <a:ea typeface="Arial"/>
                <a:cs typeface="Arial"/>
                <a:sym typeface="Arial"/>
              </a:rPr>
              <a:t>Index value</a:t>
            </a:r>
          </a:p>
        </p:txBody>
      </p:sp>
      <p:sp>
        <p:nvSpPr>
          <p:cNvPr id="63" name="Shape 63"/>
          <p:cNvSpPr txBox="1"/>
          <p:nvPr/>
        </p:nvSpPr>
        <p:spPr>
          <a:xfrm>
            <a:off x="6468526" y="4091949"/>
            <a:ext cx="3691474" cy="1095824"/>
          </a:xfrm>
          <a:prstGeom prst="rect">
            <a:avLst/>
          </a:prstGeom>
        </p:spPr>
        <p:txBody>
          <a:bodyPr lIns="38100" tIns="38100" rIns="38100" bIns="38100" anchor="t" anchorCtr="0">
            <a:spAutoFit/>
          </a:bodyPr>
          <a:lstStyle/>
          <a:p>
            <a:pPr rtl="0">
              <a:lnSpc>
                <a:spcPct val="100000"/>
              </a:lnSpc>
              <a:buNone/>
            </a:pPr>
            <a:r>
              <a:rPr lang="en-US" sz="2666" dirty="0">
                <a:solidFill>
                  <a:srgbClr val="444444"/>
                </a:solidFill>
                <a:latin typeface="Arial"/>
                <a:ea typeface="Arial"/>
                <a:cs typeface="Arial"/>
                <a:sym typeface="Arial"/>
              </a:rPr>
              <a:t>total # of organisms of all species found</a:t>
            </a:r>
          </a:p>
        </p:txBody>
      </p:sp>
      <p:sp>
        <p:nvSpPr>
          <p:cNvPr id="64" name="Shape 64"/>
          <p:cNvSpPr txBox="1"/>
          <p:nvPr/>
        </p:nvSpPr>
        <p:spPr>
          <a:xfrm>
            <a:off x="6468526" y="5197215"/>
            <a:ext cx="3377750" cy="1668224"/>
          </a:xfrm>
          <a:prstGeom prst="rect">
            <a:avLst/>
          </a:prstGeom>
        </p:spPr>
        <p:txBody>
          <a:bodyPr lIns="38100" tIns="38100" rIns="38100" bIns="38100" anchor="t" anchorCtr="0">
            <a:spAutoFit/>
          </a:bodyPr>
          <a:lstStyle/>
          <a:p>
            <a:pPr rtl="0">
              <a:lnSpc>
                <a:spcPct val="100000"/>
              </a:lnSpc>
              <a:buNone/>
            </a:pPr>
            <a:r>
              <a:rPr lang="en-US" sz="2666" dirty="0">
                <a:solidFill>
                  <a:srgbClr val="444444"/>
                </a:solidFill>
                <a:latin typeface="Arial"/>
                <a:ea typeface="Arial"/>
                <a:cs typeface="Arial"/>
                <a:sym typeface="Arial"/>
              </a:rPr>
              <a:t>number of individuals of a particular species </a:t>
            </a:r>
          </a:p>
        </p:txBody>
      </p:sp>
      <p:sp>
        <p:nvSpPr>
          <p:cNvPr id="65" name="Shape 65"/>
          <p:cNvSpPr/>
          <p:nvPr/>
        </p:nvSpPr>
        <p:spPr>
          <a:xfrm>
            <a:off x="711200" y="4673575"/>
            <a:ext cx="2833324" cy="1869674"/>
          </a:xfrm>
          <a:prstGeom prst="rect">
            <a:avLst/>
          </a:prstGeom>
          <a:blipFill>
            <a:blip r:embed="rId3"/>
            <a:stretch>
              <a:fillRect/>
            </a:stretch>
          </a:blipFill>
        </p:spPr>
      </p:sp>
      <p:sp>
        <p:nvSpPr>
          <p:cNvPr id="2" name="TextBox 1"/>
          <p:cNvSpPr txBox="1"/>
          <p:nvPr/>
        </p:nvSpPr>
        <p:spPr>
          <a:xfrm>
            <a:off x="6291465" y="6362224"/>
            <a:ext cx="3743431" cy="503215"/>
          </a:xfrm>
          <a:prstGeom prst="rect">
            <a:avLst/>
          </a:prstGeom>
          <a:noFill/>
        </p:spPr>
        <p:txBody>
          <a:bodyPr wrap="none" rtlCol="0">
            <a:spAutoFit/>
          </a:bodyPr>
          <a:lstStyle/>
          <a:p>
            <a:r>
              <a:rPr lang="en-US" sz="2670" dirty="0" smtClean="0"/>
              <a:t>“Sum of” so add ‘</a:t>
            </a:r>
            <a:r>
              <a:rPr lang="en-US" sz="2670" dirty="0" err="1" smtClean="0"/>
              <a:t>em</a:t>
            </a:r>
            <a:r>
              <a:rPr lang="en-US" sz="2670" dirty="0" smtClean="0"/>
              <a:t> up</a:t>
            </a:r>
            <a:endParaRPr lang="en-US" sz="267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
                                            <p:txEl>
                                              <p:pRg st="0" end="0"/>
                                            </p:txEl>
                                          </p:spTgt>
                                        </p:tgtEl>
                                        <p:attrNameLst>
                                          <p:attrName>style.visibility</p:attrName>
                                        </p:attrNameLst>
                                      </p:cBhvr>
                                      <p:to>
                                        <p:strVal val="visible"/>
                                      </p:to>
                                    </p:set>
                                    <p:animEffect transition="in" filter="fade">
                                      <p:cBhvr>
                                        <p:cTn id="7" dur="1000"/>
                                        <p:tgtEl>
                                          <p:spTgt spid="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fade">
                                      <p:cBhvr>
                                        <p:cTn id="12" dur="1000"/>
                                        <p:tgtEl>
                                          <p:spTgt spid="6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
                                            <p:txEl>
                                              <p:pRg st="0" end="0"/>
                                            </p:txEl>
                                          </p:spTgt>
                                        </p:tgtEl>
                                        <p:attrNameLst>
                                          <p:attrName>style.visibility</p:attrName>
                                        </p:attrNameLst>
                                      </p:cBhvr>
                                      <p:to>
                                        <p:strVal val="visible"/>
                                      </p:to>
                                    </p:set>
                                    <p:animEffect transition="in" filter="fade">
                                      <p:cBhvr>
                                        <p:cTn id="17" dur="1000"/>
                                        <p:tgtEl>
                                          <p:spTgt spid="6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
                                            <p:txEl>
                                              <p:pRg st="2" end="2"/>
                                            </p:txEl>
                                          </p:spTgt>
                                        </p:tgtEl>
                                        <p:attrNameLst>
                                          <p:attrName>style.visibility</p:attrName>
                                        </p:attrNameLst>
                                      </p:cBhvr>
                                      <p:to>
                                        <p:strVal val="visible"/>
                                      </p:to>
                                    </p:set>
                                    <p:animEffect transition="in" filter="fade">
                                      <p:cBhvr>
                                        <p:cTn id="22" dur="1000"/>
                                        <p:tgtEl>
                                          <p:spTgt spid="6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animEffect transition="in" filter="fade">
                                      <p:cBhvr>
                                        <p:cTn id="27" dur="1000"/>
                                        <p:tgtEl>
                                          <p:spTgt spid="6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2">
                                            <p:txEl>
                                              <p:pRg st="0" end="0"/>
                                            </p:txEl>
                                          </p:spTgt>
                                        </p:tgtEl>
                                        <p:attrNameLst>
                                          <p:attrName>style.visibility</p:attrName>
                                        </p:attrNameLst>
                                      </p:cBhvr>
                                      <p:to>
                                        <p:strVal val="visible"/>
                                      </p:to>
                                    </p:set>
                                    <p:animEffect transition="in" filter="fade">
                                      <p:cBhvr>
                                        <p:cTn id="32" dur="1000"/>
                                        <p:tgtEl>
                                          <p:spTgt spid="6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3">
                                            <p:txEl>
                                              <p:pRg st="0" end="0"/>
                                            </p:txEl>
                                          </p:spTgt>
                                        </p:tgtEl>
                                        <p:attrNameLst>
                                          <p:attrName>style.visibility</p:attrName>
                                        </p:attrNameLst>
                                      </p:cBhvr>
                                      <p:to>
                                        <p:strVal val="visible"/>
                                      </p:to>
                                    </p:set>
                                    <p:animEffect transition="in" filter="fade">
                                      <p:cBhvr>
                                        <p:cTn id="37" dur="1000"/>
                                        <p:tgtEl>
                                          <p:spTgt spid="6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4">
                                            <p:txEl>
                                              <p:pRg st="0" end="0"/>
                                            </p:txEl>
                                          </p:spTgt>
                                        </p:tgtEl>
                                        <p:attrNameLst>
                                          <p:attrName>style.visibility</p:attrName>
                                        </p:attrNameLst>
                                      </p:cBhvr>
                                      <p:to>
                                        <p:strVal val="visible"/>
                                      </p:to>
                                    </p:set>
                                    <p:animEffect transition="in" filter="fade">
                                      <p:cBhvr>
                                        <p:cTn id="42" dur="1000"/>
                                        <p:tgtEl>
                                          <p:spTgt spid="6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04800" y="304800"/>
            <a:ext cx="9626599" cy="990599"/>
          </a:xfrm>
          <a:prstGeom prst="rect">
            <a:avLst/>
          </a:prstGeom>
        </p:spPr>
        <p:txBody>
          <a:bodyPr lIns="38100" tIns="38100" rIns="38100" bIns="38100" anchor="t" anchorCtr="0">
            <a:spAutoFit/>
          </a:bodyPr>
          <a:lstStyle/>
          <a:p>
            <a:pPr rtl="0">
              <a:lnSpc>
                <a:spcPct val="100000"/>
              </a:lnSpc>
              <a:buNone/>
            </a:pPr>
            <a:r>
              <a:rPr lang="en-US" sz="4266">
                <a:solidFill>
                  <a:srgbClr val="3B62AF"/>
                </a:solidFill>
                <a:latin typeface="Arial"/>
                <a:ea typeface="Arial"/>
                <a:cs typeface="Arial"/>
                <a:sym typeface="Arial"/>
              </a:rPr>
              <a:t>What this tells you</a:t>
            </a:r>
          </a:p>
        </p:txBody>
      </p:sp>
      <p:sp>
        <p:nvSpPr>
          <p:cNvPr id="71" name="Shape 71"/>
          <p:cNvSpPr txBox="1">
            <a:spLocks noGrp="1"/>
          </p:cNvSpPr>
          <p:nvPr>
            <p:ph type="body" idx="1"/>
          </p:nvPr>
        </p:nvSpPr>
        <p:spPr>
          <a:xfrm>
            <a:off x="911725" y="1405725"/>
            <a:ext cx="8347899" cy="1790699"/>
          </a:xfrm>
          <a:prstGeom prst="rect">
            <a:avLst/>
          </a:prstGeom>
        </p:spPr>
        <p:txBody>
          <a:bodyPr lIns="38100" tIns="38100" rIns="38100" bIns="38100" anchor="t" anchorCtr="0">
            <a:spAutoFit/>
          </a:bodyPr>
          <a:lstStyle/>
          <a:p>
            <a:pPr rtl="0">
              <a:lnSpc>
                <a:spcPct val="100000"/>
              </a:lnSpc>
              <a:buNone/>
            </a:pPr>
            <a:r>
              <a:rPr lang="en-US" sz="2933" b="0" i="1">
                <a:solidFill>
                  <a:srgbClr val="000000"/>
                </a:solidFill>
                <a:latin typeface="Arial"/>
                <a:ea typeface="Arial"/>
                <a:cs typeface="Arial"/>
                <a:sym typeface="Arial"/>
              </a:rPr>
              <a:t>High D.. </a:t>
            </a:r>
            <a:r>
              <a:rPr lang="en-US" sz="2933" b="0">
                <a:solidFill>
                  <a:srgbClr val="FF9900"/>
                </a:solidFill>
                <a:latin typeface="Arial"/>
                <a:ea typeface="Arial"/>
                <a:cs typeface="Arial"/>
                <a:sym typeface="Arial"/>
              </a:rPr>
              <a:t>suggests stable and/or ancient site</a:t>
            </a:r>
          </a:p>
          <a:p>
            <a:endParaRPr lang="en-US" sz="2933" b="0">
              <a:solidFill>
                <a:srgbClr val="FF9900"/>
              </a:solidFill>
              <a:latin typeface="Arial"/>
              <a:ea typeface="Arial"/>
              <a:cs typeface="Arial"/>
              <a:sym typeface="Arial"/>
            </a:endParaRPr>
          </a:p>
          <a:p>
            <a:pPr rtl="0">
              <a:lnSpc>
                <a:spcPct val="100000"/>
              </a:lnSpc>
              <a:buNone/>
            </a:pPr>
            <a:r>
              <a:rPr lang="en-US" sz="2933" b="0">
                <a:solidFill>
                  <a:srgbClr val="000000"/>
                </a:solidFill>
                <a:latin typeface="Arial"/>
                <a:ea typeface="Arial"/>
                <a:cs typeface="Arial"/>
                <a:sym typeface="Arial"/>
              </a:rPr>
              <a:t>Low D...</a:t>
            </a:r>
            <a:r>
              <a:rPr lang="en-US" sz="2933" b="0">
                <a:solidFill>
                  <a:srgbClr val="FF9900"/>
                </a:solidFill>
                <a:latin typeface="Arial"/>
                <a:ea typeface="Arial"/>
                <a:cs typeface="Arial"/>
                <a:sym typeface="Arial"/>
              </a:rPr>
              <a:t>suggests disturbance or limiting factors</a:t>
            </a:r>
            <a:r>
              <a:rPr lang="en-US" sz="2933" b="0">
                <a:solidFill>
                  <a:srgbClr val="000000"/>
                </a:solidFill>
                <a:latin typeface="Arial"/>
                <a:ea typeface="Arial"/>
                <a:cs typeface="Arial"/>
                <a:sym typeface="Arial"/>
              </a:rPr>
              <a:t> </a:t>
            </a:r>
          </a:p>
          <a:p>
            <a:endParaRPr lang="en-US" sz="2933" b="0">
              <a:solidFill>
                <a:srgbClr val="000000"/>
              </a:solidFill>
              <a:latin typeface="Arial"/>
              <a:ea typeface="Arial"/>
              <a:cs typeface="Arial"/>
              <a:sym typeface="Arial"/>
            </a:endParaRPr>
          </a:p>
        </p:txBody>
      </p:sp>
      <p:sp>
        <p:nvSpPr>
          <p:cNvPr id="72" name="Shape 72"/>
          <p:cNvSpPr txBox="1">
            <a:spLocks noGrp="1"/>
          </p:cNvSpPr>
          <p:nvPr>
            <p:ph type="body" idx="2"/>
          </p:nvPr>
        </p:nvSpPr>
        <p:spPr>
          <a:xfrm>
            <a:off x="916625" y="1524025"/>
            <a:ext cx="9256849" cy="5333149"/>
          </a:xfrm>
          <a:prstGeom prst="rect">
            <a:avLst/>
          </a:prstGeom>
        </p:spPr>
        <p:txBody>
          <a:bodyPr lIns="38100" tIns="38100" rIns="38100" bIns="38100" anchor="t" anchorCtr="0">
            <a:spAutoFit/>
          </a:bodyPr>
          <a:lstStyle/>
          <a:p>
            <a:pPr rtl="0">
              <a:lnSpc>
                <a:spcPct val="100000"/>
              </a:lnSpc>
              <a:buNone/>
            </a:pPr>
            <a:r>
              <a:rPr lang="en-US" sz="2933" i="1">
                <a:solidFill>
                  <a:srgbClr val="000000"/>
                </a:solidFill>
                <a:latin typeface="Arial"/>
                <a:ea typeface="Arial"/>
                <a:cs typeface="Arial"/>
                <a:sym typeface="Arial"/>
              </a:rPr>
              <a:t>
</a:t>
            </a:r>
          </a:p>
          <a:p>
            <a:endParaRPr lang="en-US" sz="2933" i="1">
              <a:solidFill>
                <a:srgbClr val="000000"/>
              </a:solidFill>
              <a:latin typeface="Arial"/>
              <a:ea typeface="Arial"/>
              <a:cs typeface="Arial"/>
              <a:sym typeface="Arial"/>
            </a:endParaRPr>
          </a:p>
          <a:p>
            <a:endParaRPr lang="en-US" sz="2933" i="1">
              <a:solidFill>
                <a:srgbClr val="000000"/>
              </a:solidFill>
              <a:latin typeface="Arial"/>
              <a:ea typeface="Arial"/>
              <a:cs typeface="Arial"/>
              <a:sym typeface="Arial"/>
            </a:endParaRPr>
          </a:p>
          <a:p>
            <a:pPr rtl="0">
              <a:lnSpc>
                <a:spcPct val="100000"/>
              </a:lnSpc>
              <a:buNone/>
            </a:pPr>
            <a:r>
              <a:rPr lang="en-US" sz="2933" b="1" i="1">
                <a:solidFill>
                  <a:srgbClr val="000000"/>
                </a:solidFill>
                <a:latin typeface="Arial"/>
                <a:ea typeface="Arial"/>
                <a:cs typeface="Arial"/>
                <a:sym typeface="Arial"/>
              </a:rPr>
              <a:t>Predict the D value for the following situations</a:t>
            </a:r>
          </a:p>
          <a:p>
            <a:pPr rtl="0">
              <a:lnSpc>
                <a:spcPct val="100000"/>
              </a:lnSpc>
              <a:buNone/>
            </a:pPr>
            <a:r>
              <a:rPr lang="en-US" sz="2933" b="0" i="1">
                <a:solidFill>
                  <a:srgbClr val="000000"/>
                </a:solidFill>
                <a:latin typeface="Arial"/>
                <a:ea typeface="Arial"/>
                <a:cs typeface="Arial"/>
                <a:sym typeface="Arial"/>
              </a:rPr>
              <a:t>- Polluted stream</a:t>
            </a:r>
          </a:p>
          <a:p>
            <a:pPr rtl="0">
              <a:lnSpc>
                <a:spcPct val="100000"/>
              </a:lnSpc>
              <a:buNone/>
            </a:pPr>
            <a:r>
              <a:rPr lang="en-US" sz="2933" i="1">
                <a:solidFill>
                  <a:srgbClr val="000000"/>
                </a:solidFill>
                <a:latin typeface="Arial"/>
                <a:ea typeface="Arial"/>
                <a:cs typeface="Arial"/>
                <a:sym typeface="Arial"/>
              </a:rPr>
              <a:t>- Old growth forest</a:t>
            </a:r>
          </a:p>
          <a:p>
            <a:pPr rtl="0">
              <a:lnSpc>
                <a:spcPct val="100000"/>
              </a:lnSpc>
              <a:buNone/>
            </a:pPr>
            <a:r>
              <a:rPr lang="en-US" sz="2933" i="1">
                <a:solidFill>
                  <a:srgbClr val="000000"/>
                </a:solidFill>
                <a:latin typeface="Arial"/>
                <a:ea typeface="Arial"/>
                <a:cs typeface="Arial"/>
                <a:sym typeface="Arial"/>
              </a:rPr>
              <a:t>- Area cleared for power lines</a:t>
            </a:r>
          </a:p>
          <a:p>
            <a:pPr rtl="0">
              <a:lnSpc>
                <a:spcPct val="100000"/>
              </a:lnSpc>
              <a:buNone/>
            </a:pPr>
            <a:r>
              <a:rPr lang="en-US" sz="2933" i="1">
                <a:solidFill>
                  <a:srgbClr val="000000"/>
                </a:solidFill>
                <a:latin typeface="Arial"/>
                <a:ea typeface="Arial"/>
                <a:cs typeface="Arial"/>
                <a:sym typeface="Arial"/>
              </a:rPr>
              <a:t>- Agricultural area</a:t>
            </a:r>
          </a:p>
          <a:p>
            <a:pPr rtl="0">
              <a:lnSpc>
                <a:spcPct val="100000"/>
              </a:lnSpc>
              <a:buNone/>
            </a:pPr>
            <a:r>
              <a:rPr lang="en-US" sz="2933" i="1">
                <a:solidFill>
                  <a:srgbClr val="000000"/>
                </a:solidFill>
                <a:latin typeface="Arial"/>
                <a:ea typeface="Arial"/>
                <a:cs typeface="Arial"/>
                <a:sym typeface="Arial"/>
              </a:rPr>
              <a:t>- Estuary (between river &amp; ocean)</a:t>
            </a:r>
          </a:p>
          <a:p>
            <a:pPr rtl="0">
              <a:lnSpc>
                <a:spcPct val="100000"/>
              </a:lnSpc>
              <a:buNone/>
            </a:pPr>
            <a:r>
              <a:rPr lang="en-US" sz="2933" i="1">
                <a:solidFill>
                  <a:srgbClr val="000000"/>
                </a:solidFill>
                <a:latin typeface="Arial"/>
                <a:ea typeface="Arial"/>
                <a:cs typeface="Arial"/>
                <a:sym typeface="Arial"/>
              </a:rPr>
              <a:t>- Our Campus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2">
                                            <p:txEl>
                                              <p:pRg st="0" end="0"/>
                                            </p:txEl>
                                          </p:spTgt>
                                        </p:tgtEl>
                                        <p:attrNameLst>
                                          <p:attrName>style.visibility</p:attrName>
                                        </p:attrNameLst>
                                      </p:cBhvr>
                                      <p:to>
                                        <p:strVal val="visible"/>
                                      </p:to>
                                    </p:set>
                                    <p:animEffect transition="in" filter="fade">
                                      <p:cBhvr>
                                        <p:cTn id="7" dur="1000"/>
                                        <p:tgtEl>
                                          <p:spTgt spid="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2">
                                            <p:txEl>
                                              <p:pRg st="1" end="1"/>
                                            </p:txEl>
                                          </p:spTgt>
                                        </p:tgtEl>
                                        <p:attrNameLst>
                                          <p:attrName>style.visibility</p:attrName>
                                        </p:attrNameLst>
                                      </p:cBhvr>
                                      <p:to>
                                        <p:strVal val="visible"/>
                                      </p:to>
                                    </p:set>
                                    <p:animEffect transition="in" filter="fade">
                                      <p:cBhvr>
                                        <p:cTn id="12" dur="1000"/>
                                        <p:tgtEl>
                                          <p:spTgt spid="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2">
                                            <p:txEl>
                                              <p:pRg st="2" end="2"/>
                                            </p:txEl>
                                          </p:spTgt>
                                        </p:tgtEl>
                                        <p:attrNameLst>
                                          <p:attrName>style.visibility</p:attrName>
                                        </p:attrNameLst>
                                      </p:cBhvr>
                                      <p:to>
                                        <p:strVal val="visible"/>
                                      </p:to>
                                    </p:set>
                                    <p:animEffect transition="in" filter="fade">
                                      <p:cBhvr>
                                        <p:cTn id="17" dur="1000"/>
                                        <p:tgtEl>
                                          <p:spTgt spid="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2">
                                            <p:txEl>
                                              <p:pRg st="3" end="3"/>
                                            </p:txEl>
                                          </p:spTgt>
                                        </p:tgtEl>
                                        <p:attrNameLst>
                                          <p:attrName>style.visibility</p:attrName>
                                        </p:attrNameLst>
                                      </p:cBhvr>
                                      <p:to>
                                        <p:strVal val="visible"/>
                                      </p:to>
                                    </p:set>
                                    <p:animEffect transition="in" filter="fade">
                                      <p:cBhvr>
                                        <p:cTn id="22" dur="1000"/>
                                        <p:tgtEl>
                                          <p:spTgt spid="7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2">
                                            <p:txEl>
                                              <p:pRg st="4" end="4"/>
                                            </p:txEl>
                                          </p:spTgt>
                                        </p:tgtEl>
                                        <p:attrNameLst>
                                          <p:attrName>style.visibility</p:attrName>
                                        </p:attrNameLst>
                                      </p:cBhvr>
                                      <p:to>
                                        <p:strVal val="visible"/>
                                      </p:to>
                                    </p:set>
                                    <p:animEffect transition="in" filter="fade">
                                      <p:cBhvr>
                                        <p:cTn id="27" dur="1000"/>
                                        <p:tgtEl>
                                          <p:spTgt spid="7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2">
                                            <p:txEl>
                                              <p:pRg st="5" end="5"/>
                                            </p:txEl>
                                          </p:spTgt>
                                        </p:tgtEl>
                                        <p:attrNameLst>
                                          <p:attrName>style.visibility</p:attrName>
                                        </p:attrNameLst>
                                      </p:cBhvr>
                                      <p:to>
                                        <p:strVal val="visible"/>
                                      </p:to>
                                    </p:set>
                                    <p:animEffect transition="in" filter="fade">
                                      <p:cBhvr>
                                        <p:cTn id="32" dur="1000"/>
                                        <p:tgtEl>
                                          <p:spTgt spid="7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2">
                                            <p:txEl>
                                              <p:pRg st="6" end="6"/>
                                            </p:txEl>
                                          </p:spTgt>
                                        </p:tgtEl>
                                        <p:attrNameLst>
                                          <p:attrName>style.visibility</p:attrName>
                                        </p:attrNameLst>
                                      </p:cBhvr>
                                      <p:to>
                                        <p:strVal val="visible"/>
                                      </p:to>
                                    </p:set>
                                    <p:animEffect transition="in" filter="fade">
                                      <p:cBhvr>
                                        <p:cTn id="37" dur="1000"/>
                                        <p:tgtEl>
                                          <p:spTgt spid="7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2">
                                            <p:txEl>
                                              <p:pRg st="7" end="7"/>
                                            </p:txEl>
                                          </p:spTgt>
                                        </p:tgtEl>
                                        <p:attrNameLst>
                                          <p:attrName>style.visibility</p:attrName>
                                        </p:attrNameLst>
                                      </p:cBhvr>
                                      <p:to>
                                        <p:strVal val="visible"/>
                                      </p:to>
                                    </p:set>
                                    <p:animEffect transition="in" filter="fade">
                                      <p:cBhvr>
                                        <p:cTn id="42" dur="1000"/>
                                        <p:tgtEl>
                                          <p:spTgt spid="7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2">
                                            <p:txEl>
                                              <p:pRg st="8" end="8"/>
                                            </p:txEl>
                                          </p:spTgt>
                                        </p:tgtEl>
                                        <p:attrNameLst>
                                          <p:attrName>style.visibility</p:attrName>
                                        </p:attrNameLst>
                                      </p:cBhvr>
                                      <p:to>
                                        <p:strVal val="visible"/>
                                      </p:to>
                                    </p:set>
                                    <p:animEffect transition="in" filter="fade">
                                      <p:cBhvr>
                                        <p:cTn id="47" dur="1000"/>
                                        <p:tgtEl>
                                          <p:spTgt spid="7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2">
                                            <p:txEl>
                                              <p:pRg st="9" end="9"/>
                                            </p:txEl>
                                          </p:spTgt>
                                        </p:tgtEl>
                                        <p:attrNameLst>
                                          <p:attrName>style.visibility</p:attrName>
                                        </p:attrNameLst>
                                      </p:cBhvr>
                                      <p:to>
                                        <p:strVal val="visible"/>
                                      </p:to>
                                    </p:set>
                                    <p:animEffect transition="in" filter="fade">
                                      <p:cBhvr>
                                        <p:cTn id="52" dur="1000"/>
                                        <p:tgtEl>
                                          <p:spTgt spid="7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2">
                                            <p:txEl>
                                              <p:pRg st="10" end="10"/>
                                            </p:txEl>
                                          </p:spTgt>
                                        </p:tgtEl>
                                        <p:attrNameLst>
                                          <p:attrName>style.visibility</p:attrName>
                                        </p:attrNameLst>
                                      </p:cBhvr>
                                      <p:to>
                                        <p:strVal val="visible"/>
                                      </p:to>
                                    </p:set>
                                    <p:animEffect transition="in" filter="fade">
                                      <p:cBhvr>
                                        <p:cTn id="57" dur="1000"/>
                                        <p:tgtEl>
                                          <p:spTgt spid="7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a:themeElements>
    <a:clrScheme name="graphpaper">
      <a:dk1>
        <a:srgbClr val="0D334A"/>
      </a:dk1>
      <a:lt1>
        <a:srgbClr val="DEDEDE"/>
      </a:lt1>
      <a:dk2>
        <a:srgbClr val="000000"/>
      </a:dk2>
      <a:lt2>
        <a:srgbClr val="FFFFFF"/>
      </a:lt2>
      <a:accent1>
        <a:srgbClr val="333333"/>
      </a:accent1>
      <a:accent2>
        <a:srgbClr val="114463"/>
      </a:accent2>
      <a:accent3>
        <a:srgbClr val="416982"/>
      </a:accent3>
      <a:accent4>
        <a:srgbClr val="708FA1"/>
      </a:accent4>
      <a:accent5>
        <a:srgbClr val="A0B4C1"/>
      </a:accent5>
      <a:accent6>
        <a:srgbClr val="CFDAE0"/>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179</Words>
  <Application>Microsoft Macintosh PowerPoint</Application>
  <PresentationFormat>Custom</PresentationFormat>
  <Paragraphs>42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
      <vt:lpstr>Simpson's Diversity Index</vt:lpstr>
      <vt:lpstr>What it measures</vt:lpstr>
      <vt:lpstr>What it measures</vt:lpstr>
      <vt:lpstr>Pair - Share</vt:lpstr>
      <vt:lpstr>Method</vt:lpstr>
      <vt:lpstr>Method</vt:lpstr>
      <vt:lpstr>What this tells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Simpson's Diversity Index</dc:title>
  <cp:lastModifiedBy>Tech Tigard-Tualatin</cp:lastModifiedBy>
  <cp:revision>5</cp:revision>
  <dcterms:modified xsi:type="dcterms:W3CDTF">2013-01-10T18:19:36Z</dcterms:modified>
</cp:coreProperties>
</file>